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8" r:id="rId3"/>
    <p:sldMasterId id="2147483712" r:id="rId4"/>
    <p:sldMasterId id="2147483727" r:id="rId5"/>
    <p:sldMasterId id="2147483739" r:id="rId6"/>
  </p:sldMasterIdLst>
  <p:notesMasterIdLst>
    <p:notesMasterId r:id="rId31"/>
  </p:notesMasterIdLst>
  <p:sldIdLst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6" autoAdjust="0"/>
    <p:restoredTop sz="94660"/>
  </p:normalViewPr>
  <p:slideViewPr>
    <p:cSldViewPr snapToGrid="0">
      <p:cViewPr varScale="1">
        <p:scale>
          <a:sx n="69" d="100"/>
          <a:sy n="69" d="100"/>
        </p:scale>
        <p:origin x="66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1BBD65-EA47-46D3-831E-B1A98AD3C29E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73504-537F-4F77-A0D3-28BF95C1D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968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3A72EB-D6CE-457F-9AEC-AF2ADB8B3EA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280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3A72EB-D6CE-457F-9AEC-AF2ADB8B3EA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5891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97">
              <a:defRPr/>
            </a:pPr>
            <a:fld id="{57B60D68-8D0B-4650-A95D-2332E1518AC4}" type="slidenum">
              <a:rPr lang="en-US" smtClean="0">
                <a:solidFill>
                  <a:srgbClr val="000000"/>
                </a:solidFill>
              </a:rPr>
              <a:pPr defTabSz="929497">
                <a:defRPr/>
              </a:pPr>
              <a:t>17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6615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786F831-645D-4758-BC46-DF8F03539EDA}" type="slidenum">
              <a:rPr lang="en-US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9299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786F831-645D-4758-BC46-DF8F03539EDA}" type="slidenum">
              <a:rPr lang="en-US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0218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500" b="1" dirty="0">
              <a:ea typeface="ＭＳ Ｐゴシック" pitchFamily="34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6619287" indent="-361779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03452" indent="-2206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44833" indent="-2206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1986214" indent="-2206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427595" indent="-2206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868976" indent="-2206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310357" indent="-2206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751737" indent="-2206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876C7EBD-7796-406B-B035-85BDF2148CDE}" type="slidenum">
              <a:rPr lang="en-US" altLang="en-US" sz="130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20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8685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500" b="1" dirty="0">
              <a:ea typeface="ＭＳ Ｐゴシック" pitchFamily="34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6619287" indent="-361779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03452" indent="-2206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44833" indent="-2206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1986214" indent="-2206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427595" indent="-2206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868976" indent="-2206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310357" indent="-2206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751737" indent="-2206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876C7EBD-7796-406B-B035-85BDF2148CDE}" type="slidenum">
              <a:rPr lang="en-US" altLang="en-US" sz="130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21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75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6D829D-6F50-6945-B415-7FF26FA4187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1436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9A0B22-7A62-48D0-8985-904CA5E68B1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389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497">
              <a:defRPr/>
            </a:pPr>
            <a:fld id="{57B60D68-8D0B-4650-A95D-2332E1518AC4}" type="slidenum">
              <a:rPr lang="en-US" smtClean="0">
                <a:solidFill>
                  <a:srgbClr val="000000"/>
                </a:solidFill>
              </a:rPr>
              <a:pPr defTabSz="929497">
                <a:defRPr/>
              </a:pPr>
              <a:t>5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97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86F831-645D-4758-BC46-DF8F03539EDA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333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786F831-645D-4758-BC46-DF8F03539EDA}" type="slidenum">
              <a:rPr lang="en-US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09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86F831-645D-4758-BC46-DF8F03539EDA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25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333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86F831-645D-4758-BC46-DF8F03539EDA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396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86F831-645D-4758-BC46-DF8F03539EDA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137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191702-DDB5-4880-A00B-8054FB8DD6B3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594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F899-7E76-4580-B049-2BEBEF1C8D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F877-9724-442A-86B7-729207FA0F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23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F899-7E76-4580-B049-2BEBEF1C8D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F877-9724-442A-86B7-729207FA0F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23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F899-7E76-4580-B049-2BEBEF1C8D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F877-9724-442A-86B7-729207FA0F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602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5041F-91ED-4690-9F96-7B9A58AFBB5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16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152400" y="381000"/>
            <a:ext cx="8839200" cy="914400"/>
          </a:xfrm>
          <a:prstGeom prst="roundRect">
            <a:avLst/>
          </a:prstGeom>
          <a:solidFill>
            <a:srgbClr val="78A22F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52400" y="1371600"/>
            <a:ext cx="8839200" cy="0"/>
          </a:xfrm>
          <a:prstGeom prst="line">
            <a:avLst/>
          </a:prstGeom>
          <a:ln w="57150">
            <a:solidFill>
              <a:srgbClr val="00AF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593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152400" y="381000"/>
            <a:ext cx="8839200" cy="914400"/>
          </a:xfrm>
          <a:prstGeom prst="roundRect">
            <a:avLst/>
          </a:prstGeom>
          <a:solidFill>
            <a:srgbClr val="78A22F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52400" y="1371600"/>
            <a:ext cx="8839200" cy="0"/>
          </a:xfrm>
          <a:prstGeom prst="line">
            <a:avLst/>
          </a:prstGeom>
          <a:ln w="57150">
            <a:solidFill>
              <a:srgbClr val="00AF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8903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152400" y="381000"/>
            <a:ext cx="8839200" cy="914400"/>
          </a:xfrm>
          <a:prstGeom prst="roundRect">
            <a:avLst/>
          </a:prstGeom>
          <a:solidFill>
            <a:srgbClr val="78A22F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52400" y="1371600"/>
            <a:ext cx="8839200" cy="0"/>
          </a:xfrm>
          <a:prstGeom prst="line">
            <a:avLst/>
          </a:prstGeom>
          <a:ln w="57150">
            <a:solidFill>
              <a:srgbClr val="00AF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207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152400" y="381000"/>
            <a:ext cx="8839200" cy="914400"/>
          </a:xfrm>
          <a:prstGeom prst="roundRect">
            <a:avLst/>
          </a:prstGeom>
          <a:solidFill>
            <a:srgbClr val="78A22F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52400" y="1371600"/>
            <a:ext cx="8839200" cy="0"/>
          </a:xfrm>
          <a:prstGeom prst="line">
            <a:avLst/>
          </a:prstGeom>
          <a:ln w="57150">
            <a:solidFill>
              <a:srgbClr val="00AF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280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152400" y="381000"/>
            <a:ext cx="8839200" cy="914400"/>
          </a:xfrm>
          <a:prstGeom prst="roundRect">
            <a:avLst/>
          </a:prstGeom>
          <a:solidFill>
            <a:srgbClr val="78A22F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52400" y="1371600"/>
            <a:ext cx="8839200" cy="0"/>
          </a:xfrm>
          <a:prstGeom prst="line">
            <a:avLst/>
          </a:prstGeom>
          <a:ln w="57150">
            <a:solidFill>
              <a:srgbClr val="00AF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042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152400" y="381000"/>
            <a:ext cx="8839200" cy="914400"/>
          </a:xfrm>
          <a:prstGeom prst="roundRect">
            <a:avLst/>
          </a:prstGeom>
          <a:solidFill>
            <a:srgbClr val="78A22F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52400" y="1371600"/>
            <a:ext cx="8839200" cy="0"/>
          </a:xfrm>
          <a:prstGeom prst="line">
            <a:avLst/>
          </a:prstGeom>
          <a:ln w="57150">
            <a:solidFill>
              <a:srgbClr val="00AF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2421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152400" y="381000"/>
            <a:ext cx="8839200" cy="914400"/>
          </a:xfrm>
          <a:prstGeom prst="roundRect">
            <a:avLst/>
          </a:prstGeom>
          <a:solidFill>
            <a:srgbClr val="78A22F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52400" y="1371600"/>
            <a:ext cx="8839200" cy="0"/>
          </a:xfrm>
          <a:prstGeom prst="line">
            <a:avLst/>
          </a:prstGeom>
          <a:ln w="57150">
            <a:solidFill>
              <a:srgbClr val="00AF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77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F899-7E76-4580-B049-2BEBEF1C8D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F877-9724-442A-86B7-729207FA0F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337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152400" y="381000"/>
            <a:ext cx="8839200" cy="914400"/>
          </a:xfrm>
          <a:prstGeom prst="roundRect">
            <a:avLst/>
          </a:prstGeom>
          <a:solidFill>
            <a:srgbClr val="78A22F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52400" y="1371600"/>
            <a:ext cx="8839200" cy="0"/>
          </a:xfrm>
          <a:prstGeom prst="line">
            <a:avLst/>
          </a:prstGeom>
          <a:ln w="57150">
            <a:solidFill>
              <a:srgbClr val="00AF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486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152400" y="381000"/>
            <a:ext cx="8839200" cy="914400"/>
          </a:xfrm>
          <a:prstGeom prst="roundRect">
            <a:avLst/>
          </a:prstGeom>
          <a:solidFill>
            <a:srgbClr val="78A22F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52400" y="1371600"/>
            <a:ext cx="8839200" cy="0"/>
          </a:xfrm>
          <a:prstGeom prst="line">
            <a:avLst/>
          </a:prstGeom>
          <a:ln w="57150">
            <a:solidFill>
              <a:srgbClr val="00AF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961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152400" y="381000"/>
            <a:ext cx="8839200" cy="914400"/>
          </a:xfrm>
          <a:prstGeom prst="roundRect">
            <a:avLst/>
          </a:prstGeom>
          <a:solidFill>
            <a:srgbClr val="78A22F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52400" y="1371600"/>
            <a:ext cx="8839200" cy="0"/>
          </a:xfrm>
          <a:prstGeom prst="line">
            <a:avLst/>
          </a:prstGeom>
          <a:ln w="57150">
            <a:solidFill>
              <a:srgbClr val="00AF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5339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33488"/>
            <a:ext cx="3619500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33488"/>
            <a:ext cx="3619500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93732"/>
      </p:ext>
    </p:extLst>
  </p:cSld>
  <p:clrMapOvr>
    <a:masterClrMapping/>
  </p:clrMapOvr>
  <p:transition advClick="0" advTm="2000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719F57-0023-4D6B-AAD1-9BBAEB33B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7200" y="1447800"/>
            <a:ext cx="82296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175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5041F-91ED-4690-9F96-7B9A58AFBB5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3671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152400" y="381000"/>
            <a:ext cx="8839200" cy="914400"/>
          </a:xfrm>
          <a:prstGeom prst="roundRect">
            <a:avLst/>
          </a:prstGeom>
          <a:solidFill>
            <a:srgbClr val="78A22F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52400" y="1371600"/>
            <a:ext cx="8839200" cy="0"/>
          </a:xfrm>
          <a:prstGeom prst="line">
            <a:avLst/>
          </a:prstGeom>
          <a:ln w="57150">
            <a:solidFill>
              <a:srgbClr val="00AF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6466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152400" y="381000"/>
            <a:ext cx="8839200" cy="914400"/>
          </a:xfrm>
          <a:prstGeom prst="roundRect">
            <a:avLst/>
          </a:prstGeom>
          <a:solidFill>
            <a:srgbClr val="78A22F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52400" y="1371600"/>
            <a:ext cx="8839200" cy="0"/>
          </a:xfrm>
          <a:prstGeom prst="line">
            <a:avLst/>
          </a:prstGeom>
          <a:ln w="57150">
            <a:solidFill>
              <a:srgbClr val="00AF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8490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152400" y="381000"/>
            <a:ext cx="8839200" cy="914400"/>
          </a:xfrm>
          <a:prstGeom prst="roundRect">
            <a:avLst/>
          </a:prstGeom>
          <a:solidFill>
            <a:srgbClr val="78A22F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52400" y="1371600"/>
            <a:ext cx="8839200" cy="0"/>
          </a:xfrm>
          <a:prstGeom prst="line">
            <a:avLst/>
          </a:prstGeom>
          <a:ln w="57150">
            <a:solidFill>
              <a:srgbClr val="00AF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4471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152400" y="381000"/>
            <a:ext cx="8839200" cy="914400"/>
          </a:xfrm>
          <a:prstGeom prst="roundRect">
            <a:avLst/>
          </a:prstGeom>
          <a:solidFill>
            <a:srgbClr val="78A22F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52400" y="1371600"/>
            <a:ext cx="8839200" cy="0"/>
          </a:xfrm>
          <a:prstGeom prst="line">
            <a:avLst/>
          </a:prstGeom>
          <a:ln w="57150">
            <a:solidFill>
              <a:srgbClr val="00AF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5825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F899-7E76-4580-B049-2BEBEF1C8D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F877-9724-442A-86B7-729207FA0F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0008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152400" y="381000"/>
            <a:ext cx="8839200" cy="914400"/>
          </a:xfrm>
          <a:prstGeom prst="roundRect">
            <a:avLst/>
          </a:prstGeom>
          <a:solidFill>
            <a:srgbClr val="78A22F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52400" y="1371600"/>
            <a:ext cx="8839200" cy="0"/>
          </a:xfrm>
          <a:prstGeom prst="line">
            <a:avLst/>
          </a:prstGeom>
          <a:ln w="57150">
            <a:solidFill>
              <a:srgbClr val="00AF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272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152400" y="381000"/>
            <a:ext cx="8839200" cy="914400"/>
          </a:xfrm>
          <a:prstGeom prst="roundRect">
            <a:avLst/>
          </a:prstGeom>
          <a:solidFill>
            <a:srgbClr val="78A22F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52400" y="1371600"/>
            <a:ext cx="8839200" cy="0"/>
          </a:xfrm>
          <a:prstGeom prst="line">
            <a:avLst/>
          </a:prstGeom>
          <a:ln w="57150">
            <a:solidFill>
              <a:srgbClr val="00AF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0486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152400" y="381000"/>
            <a:ext cx="8839200" cy="914400"/>
          </a:xfrm>
          <a:prstGeom prst="roundRect">
            <a:avLst/>
          </a:prstGeom>
          <a:solidFill>
            <a:srgbClr val="78A22F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52400" y="1371600"/>
            <a:ext cx="8839200" cy="0"/>
          </a:xfrm>
          <a:prstGeom prst="line">
            <a:avLst/>
          </a:prstGeom>
          <a:ln w="57150">
            <a:solidFill>
              <a:srgbClr val="00AF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89285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152400" y="381000"/>
            <a:ext cx="8839200" cy="914400"/>
          </a:xfrm>
          <a:prstGeom prst="roundRect">
            <a:avLst/>
          </a:prstGeom>
          <a:solidFill>
            <a:srgbClr val="78A22F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52400" y="1371600"/>
            <a:ext cx="8839200" cy="0"/>
          </a:xfrm>
          <a:prstGeom prst="line">
            <a:avLst/>
          </a:prstGeom>
          <a:ln w="57150">
            <a:solidFill>
              <a:srgbClr val="00AF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65394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152400" y="381000"/>
            <a:ext cx="8839200" cy="914400"/>
          </a:xfrm>
          <a:prstGeom prst="roundRect">
            <a:avLst/>
          </a:prstGeom>
          <a:solidFill>
            <a:srgbClr val="78A22F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52400" y="1371600"/>
            <a:ext cx="8839200" cy="0"/>
          </a:xfrm>
          <a:prstGeom prst="line">
            <a:avLst/>
          </a:prstGeom>
          <a:ln w="57150">
            <a:solidFill>
              <a:srgbClr val="00AF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5817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152400" y="381000"/>
            <a:ext cx="8839200" cy="914400"/>
          </a:xfrm>
          <a:prstGeom prst="roundRect">
            <a:avLst/>
          </a:prstGeom>
          <a:solidFill>
            <a:srgbClr val="78A22F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52400" y="1371600"/>
            <a:ext cx="8839200" cy="0"/>
          </a:xfrm>
          <a:prstGeom prst="line">
            <a:avLst/>
          </a:prstGeom>
          <a:ln w="57150">
            <a:solidFill>
              <a:srgbClr val="00AF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4825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33488"/>
            <a:ext cx="3619500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33488"/>
            <a:ext cx="3619500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41419"/>
      </p:ext>
    </p:extLst>
  </p:cSld>
  <p:clrMapOvr>
    <a:masterClrMapping/>
  </p:clrMapOvr>
  <p:transition advClick="0" advTm="2000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719F57-0023-4D6B-AAD1-9BBAEB33B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7200" y="1447800"/>
            <a:ext cx="82296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1486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5041F-91ED-4690-9F96-7B9A58AFBB5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8266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152400" y="381000"/>
            <a:ext cx="8839200" cy="914400"/>
          </a:xfrm>
          <a:prstGeom prst="roundRect">
            <a:avLst/>
          </a:prstGeom>
          <a:solidFill>
            <a:srgbClr val="78A22F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52400" y="1371600"/>
            <a:ext cx="8839200" cy="0"/>
          </a:xfrm>
          <a:prstGeom prst="line">
            <a:avLst/>
          </a:prstGeom>
          <a:ln w="57150">
            <a:solidFill>
              <a:srgbClr val="00AF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406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F899-7E76-4580-B049-2BEBEF1C8D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F877-9724-442A-86B7-729207FA0F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0546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152400" y="381000"/>
            <a:ext cx="8839200" cy="914400"/>
          </a:xfrm>
          <a:prstGeom prst="roundRect">
            <a:avLst/>
          </a:prstGeom>
          <a:solidFill>
            <a:srgbClr val="78A22F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52400" y="1371600"/>
            <a:ext cx="8839200" cy="0"/>
          </a:xfrm>
          <a:prstGeom prst="line">
            <a:avLst/>
          </a:prstGeom>
          <a:ln w="57150">
            <a:solidFill>
              <a:srgbClr val="00AF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8973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152400" y="381000"/>
            <a:ext cx="8839200" cy="914400"/>
          </a:xfrm>
          <a:prstGeom prst="roundRect">
            <a:avLst/>
          </a:prstGeom>
          <a:solidFill>
            <a:srgbClr val="78A22F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52400" y="1371600"/>
            <a:ext cx="8839200" cy="0"/>
          </a:xfrm>
          <a:prstGeom prst="line">
            <a:avLst/>
          </a:prstGeom>
          <a:ln w="57150">
            <a:solidFill>
              <a:srgbClr val="00AF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5926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152400" y="381000"/>
            <a:ext cx="8839200" cy="914400"/>
          </a:xfrm>
          <a:prstGeom prst="roundRect">
            <a:avLst/>
          </a:prstGeom>
          <a:solidFill>
            <a:srgbClr val="78A22F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52400" y="1371600"/>
            <a:ext cx="8839200" cy="0"/>
          </a:xfrm>
          <a:prstGeom prst="line">
            <a:avLst/>
          </a:prstGeom>
          <a:ln w="57150">
            <a:solidFill>
              <a:srgbClr val="00AF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01710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152400" y="381000"/>
            <a:ext cx="8839200" cy="914400"/>
          </a:xfrm>
          <a:prstGeom prst="roundRect">
            <a:avLst/>
          </a:prstGeom>
          <a:solidFill>
            <a:srgbClr val="78A22F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52400" y="1371600"/>
            <a:ext cx="8839200" cy="0"/>
          </a:xfrm>
          <a:prstGeom prst="line">
            <a:avLst/>
          </a:prstGeom>
          <a:ln w="57150">
            <a:solidFill>
              <a:srgbClr val="00AF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86874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152400" y="381000"/>
            <a:ext cx="8839200" cy="914400"/>
          </a:xfrm>
          <a:prstGeom prst="roundRect">
            <a:avLst/>
          </a:prstGeom>
          <a:solidFill>
            <a:srgbClr val="78A22F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52400" y="1371600"/>
            <a:ext cx="8839200" cy="0"/>
          </a:xfrm>
          <a:prstGeom prst="line">
            <a:avLst/>
          </a:prstGeom>
          <a:ln w="57150">
            <a:solidFill>
              <a:srgbClr val="00AF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2787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152400" y="381000"/>
            <a:ext cx="8839200" cy="914400"/>
          </a:xfrm>
          <a:prstGeom prst="roundRect">
            <a:avLst/>
          </a:prstGeom>
          <a:solidFill>
            <a:srgbClr val="78A22F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52400" y="1371600"/>
            <a:ext cx="8839200" cy="0"/>
          </a:xfrm>
          <a:prstGeom prst="line">
            <a:avLst/>
          </a:prstGeom>
          <a:ln w="57150">
            <a:solidFill>
              <a:srgbClr val="00AF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8477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152400" y="381000"/>
            <a:ext cx="8839200" cy="914400"/>
          </a:xfrm>
          <a:prstGeom prst="roundRect">
            <a:avLst/>
          </a:prstGeom>
          <a:solidFill>
            <a:srgbClr val="78A22F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52400" y="1371600"/>
            <a:ext cx="8839200" cy="0"/>
          </a:xfrm>
          <a:prstGeom prst="line">
            <a:avLst/>
          </a:prstGeom>
          <a:ln w="57150">
            <a:solidFill>
              <a:srgbClr val="00AF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3211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152400" y="381000"/>
            <a:ext cx="8839200" cy="914400"/>
          </a:xfrm>
          <a:prstGeom prst="roundRect">
            <a:avLst/>
          </a:prstGeom>
          <a:solidFill>
            <a:srgbClr val="78A22F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52400" y="1371600"/>
            <a:ext cx="8839200" cy="0"/>
          </a:xfrm>
          <a:prstGeom prst="line">
            <a:avLst/>
          </a:prstGeom>
          <a:ln w="57150">
            <a:solidFill>
              <a:srgbClr val="00AF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3019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152400" y="381000"/>
            <a:ext cx="8839200" cy="914400"/>
          </a:xfrm>
          <a:prstGeom prst="roundRect">
            <a:avLst/>
          </a:prstGeom>
          <a:solidFill>
            <a:srgbClr val="78A22F">
              <a:alpha val="5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52400" y="1371600"/>
            <a:ext cx="8839200" cy="0"/>
          </a:xfrm>
          <a:prstGeom prst="line">
            <a:avLst/>
          </a:prstGeom>
          <a:ln w="57150">
            <a:solidFill>
              <a:srgbClr val="00AF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96229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719F57-0023-4D6B-AAD1-9BBAEB33B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7200" y="1447800"/>
            <a:ext cx="8229600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371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F899-7E76-4580-B049-2BEBEF1C8D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F877-9724-442A-86B7-729207FA0F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4824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33488"/>
            <a:ext cx="3619500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33488"/>
            <a:ext cx="3619500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464980"/>
      </p:ext>
    </p:extLst>
  </p:cSld>
  <p:clrMapOvr>
    <a:masterClrMapping/>
  </p:clrMapOvr>
  <p:transition advClick="0" advTm="2000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14717"/>
      </p:ext>
    </p:extLst>
  </p:cSld>
  <p:clrMapOvr>
    <a:masterClrMapping/>
  </p:clrMapOvr>
  <p:transition advClick="0" advTm="2000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170A66-E5B8-4985-A1C3-68381A1A23D7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2D2B3B-882E-40F3-A32F-6DD51691504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9810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644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136419-0042-45C4-A032-F068B9E78D1A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C49994-1600-4BE3-A4EC-F138195FC40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8042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AC613A-917B-43C6-BDD9-60A8B2180621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C49994-1600-4BE3-A4EC-F138195FC40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35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0ABE9A-F4EE-420F-A1B0-13D2410CC195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C49994-1600-4BE3-A4EC-F138195FC40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0534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B42211-AF20-4019-976B-615C726D9620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C49994-1600-4BE3-A4EC-F138195FC40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7675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99D257-2BE5-49A8-A64F-5C9206619502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C49994-1600-4BE3-A4EC-F138195FC40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4F397B-CC5D-4CA0-B2AD-005D2616D508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2D2B3B-882E-40F3-A32F-6DD51691504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399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F899-7E76-4580-B049-2BEBEF1C8D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F877-9724-442A-86B7-729207FA0F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5135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F501B2-BD00-469A-9AED-92F6443481C5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C49994-1600-4BE3-A4EC-F138195FC40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499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883F25-DE87-48F5-950A-3DE0366CA385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C49994-1600-4BE3-A4EC-F138195FC40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0453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797968-0FC1-4F88-B5D3-B3E92E30CBAA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C49994-1600-4BE3-A4EC-F138195FC40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31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9227BC-02B6-4B5F-AAD0-BFD1FDE43BC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6/16/2016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B47184-0A44-4C15-AE58-42083BDD372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9154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9227BC-02B6-4B5F-AAD0-BFD1FDE43BC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6/16/2016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B47184-0A44-4C15-AE58-42083BDD372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8961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9227BC-02B6-4B5F-AAD0-BFD1FDE43BC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6/16/2016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B47184-0A44-4C15-AE58-42083BDD372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3149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9227BC-02B6-4B5F-AAD0-BFD1FDE43BC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6/16/2016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B47184-0A44-4C15-AE58-42083BDD372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7864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9227BC-02B6-4B5F-AAD0-BFD1FDE43BC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6/16/2016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B47184-0A44-4C15-AE58-42083BDD372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2542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9227BC-02B6-4B5F-AAD0-BFD1FDE43BC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6/16/2016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B47184-0A44-4C15-AE58-42083BDD372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2986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9227BC-02B6-4B5F-AAD0-BFD1FDE43BC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6/16/2016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B47184-0A44-4C15-AE58-42083BDD372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473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F899-7E76-4580-B049-2BEBEF1C8D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F877-9724-442A-86B7-729207FA0F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7870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9227BC-02B6-4B5F-AAD0-BFD1FDE43BC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6/16/2016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B47184-0A44-4C15-AE58-42083BDD372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77291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9227BC-02B6-4B5F-AAD0-BFD1FDE43BC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6/16/2016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B47184-0A44-4C15-AE58-42083BDD372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4793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9227BC-02B6-4B5F-AAD0-BFD1FDE43BC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6/16/2016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B47184-0A44-4C15-AE58-42083BDD372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73602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9227BC-02B6-4B5F-AAD0-BFD1FDE43BC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6/16/2016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B47184-0A44-4C15-AE58-42083BDD372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17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F899-7E76-4580-B049-2BEBEF1C8D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F877-9724-442A-86B7-729207FA0F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913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F899-7E76-4580-B049-2BEBEF1C8D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F877-9724-442A-86B7-729207FA0F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781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chemeClr val="accent1">
                <a:lumMod val="45000"/>
                <a:lumOff val="55000"/>
              </a:schemeClr>
            </a:gs>
            <a:gs pos="2655">
              <a:schemeClr val="bg1"/>
            </a:gs>
            <a:gs pos="56000">
              <a:schemeClr val="accent6">
                <a:lumMod val="60000"/>
                <a:lumOff val="4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42838-B032-4822-93B0-B01379CFB5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4CC95-DF1A-4734-8FA7-6BFC89ACAE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709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56620F-3C19-42BD-9C21-221C5D9A79C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264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56620F-3C19-42BD-9C21-221C5D9A79C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375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56620F-3C19-42BD-9C21-221C5D9A79C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063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69C17AF-EA27-40EE-9410-153DB51B4119}" type="datetime1">
              <a:rPr lang="en-US" smtClean="0">
                <a:ea typeface="ＭＳ Ｐゴシック" pitchFamily="34" charset="-128"/>
              </a:rPr>
              <a:pPr>
                <a:defRPr/>
              </a:pPr>
              <a:t>6/16/2016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6C49994-1600-4BE3-A4EC-F138195FC40E}" type="slidenum">
              <a:rPr lang="en-US" smtClean="0">
                <a:ea typeface="ＭＳ Ｐゴシック" pitchFamily="34" charset="-128"/>
              </a:rPr>
              <a:pPr>
                <a:defRPr/>
              </a:pPr>
              <a:t>‹#›</a:t>
            </a:fld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6715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D9227BC-02B6-4B5F-AAD0-BFD1FDE43B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BB47184-0A44-4C15-AE58-42083BDD37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15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oogle.com/url?sa=i&amp;rct=j&amp;q=&amp;esrc=s&amp;source=images&amp;cd=&amp;cad=rja&amp;uact=8&amp;ved=0ahUKEwiM_5rlsLnLAhVIS44KHZ0AAREQjRwIBw&amp;url=http://dph.georgia.gov/&amp;bvm=bv.116573086,d.c2E&amp;psig=AFQjCNFnefGIjpT0Mbrpv61WeBpOBUs5tg&amp;ust=1457811383963582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oogle.com/url?sa=i&amp;rct=j&amp;q=&amp;esrc=s&amp;source=images&amp;cd=&amp;cad=rja&amp;uact=8&amp;ved=0ahUKEwiM_5rlsLnLAhVIS44KHZ0AAREQjRwIBw&amp;url=http://dph.georgia.gov/&amp;bvm=bv.116573086,d.c2E&amp;psig=AFQjCNFnefGIjpT0Mbrpv61WeBpOBUs5tg&amp;ust=1457811383963582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oogle.com/url?sa=i&amp;rct=j&amp;q=&amp;esrc=s&amp;source=images&amp;cd=&amp;cad=rja&amp;uact=8&amp;ved=0ahUKEwiM_5rlsLnLAhVIS44KHZ0AAREQjRwIBw&amp;url=http://dph.georgia.gov/&amp;bvm=bv.116573086,d.c2E&amp;psig=AFQjCNFnefGIjpT0Mbrpv61WeBpOBUs5tg&amp;ust=1457811383963582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asthma/coordinated-federal-action-plan-reduce-racial-and-ethnic-asthma-disparities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oogle.com/url?sa=i&amp;rct=j&amp;q=&amp;esrc=s&amp;source=images&amp;cd=&amp;cad=rja&amp;uact=8&amp;ved=0ahUKEwiM_5rlsLnLAhVIS44KHZ0AAREQjRwIBw&amp;url=http://dph.georgia.gov/&amp;bvm=bv.116573086,d.c2E&amp;psig=AFQjCNFnefGIjpT0Mbrpv61WeBpOBUs5tg&amp;ust=1457811383963582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oogle.com/url?sa=i&amp;rct=j&amp;q=&amp;esrc=s&amp;source=images&amp;cd=&amp;cad=rja&amp;uact=8&amp;ved=0ahUKEwiM_5rlsLnLAhVIS44KHZ0AAREQjRwIBw&amp;url=http://dph.georgia.gov/&amp;bvm=bv.116573086,d.c2E&amp;psig=AFQjCNFnefGIjpT0Mbrpv61WeBpOBUs5tg&amp;ust=1457811383963582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77686" y="3685642"/>
            <a:ext cx="8543798" cy="1401044"/>
          </a:xfrm>
          <a:prstGeom prst="rect">
            <a:avLst/>
          </a:prstGeom>
        </p:spPr>
        <p:txBody>
          <a:bodyPr vert="horz" lIns="51435" tIns="25718" rIns="51435" bIns="25718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75" dirty="0">
                <a:solidFill>
                  <a:prstClr val="black"/>
                </a:solidFill>
                <a:latin typeface="Calibri" panose="020F0502020204030204"/>
              </a:rPr>
              <a:t>Heather </a:t>
            </a:r>
            <a:r>
              <a:rPr lang="en-US" sz="3075" dirty="0" err="1">
                <a:solidFill>
                  <a:prstClr val="black"/>
                </a:solidFill>
                <a:latin typeface="Calibri" panose="020F0502020204030204"/>
              </a:rPr>
              <a:t>McTeer</a:t>
            </a:r>
            <a:r>
              <a:rPr lang="en-US" sz="3075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075" dirty="0" smtClean="0">
                <a:solidFill>
                  <a:prstClr val="black"/>
                </a:solidFill>
                <a:latin typeface="Calibri" panose="020F0502020204030204"/>
              </a:rPr>
              <a:t>Toney </a:t>
            </a:r>
            <a:endParaRPr lang="en-US" sz="3075" dirty="0">
              <a:solidFill>
                <a:prstClr val="black"/>
              </a:solidFill>
              <a:latin typeface="Calibri" panose="020F0502020204030204"/>
            </a:endParaRPr>
          </a:p>
          <a:p>
            <a:r>
              <a:rPr lang="en-US" sz="3075" dirty="0">
                <a:solidFill>
                  <a:prstClr val="black"/>
                </a:solidFill>
                <a:latin typeface="Calibri" panose="020F0502020204030204"/>
              </a:rPr>
              <a:t>Regional Administrator, Region 4 </a:t>
            </a:r>
          </a:p>
          <a:p>
            <a:r>
              <a:rPr lang="en-US" sz="3075" i="1" dirty="0">
                <a:solidFill>
                  <a:prstClr val="black"/>
                </a:solidFill>
                <a:latin typeface="Calibri" panose="020F0502020204030204"/>
              </a:rPr>
              <a:t>U.S. Environmental Protection Agency</a:t>
            </a:r>
            <a:endParaRPr lang="en-US" sz="3075" dirty="0">
              <a:solidFill>
                <a:prstClr val="black"/>
              </a:solidFill>
              <a:latin typeface="Calibri" panose="020F0502020204030204"/>
            </a:endParaRPr>
          </a:p>
          <a:p>
            <a:endParaRPr lang="en-US" sz="225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9" name="Picture 8" descr="http://dph.georgia.gov/sites/dph.georgia.gov/files/DPH-Logo-Center-Height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523" y="5236552"/>
            <a:ext cx="795338" cy="795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314" y="5219826"/>
            <a:ext cx="832413" cy="7809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352" y="5305609"/>
            <a:ext cx="1285875" cy="6572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295" y="5291321"/>
            <a:ext cx="681958" cy="6858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41853" y="2509947"/>
            <a:ext cx="7615465" cy="822960"/>
          </a:xfrm>
        </p:spPr>
        <p:txBody>
          <a:bodyPr>
            <a:noAutofit/>
          </a:bodyPr>
          <a:lstStyle/>
          <a:p>
            <a:r>
              <a:rPr lang="en-US" sz="3750" b="1" dirty="0">
                <a:latin typeface="+mn-lt"/>
              </a:rPr>
              <a:t>Federal &amp; State of Georgia Perspectives for Collaboration and Promotion of Home Interventions for Pediatric Asthma: </a:t>
            </a:r>
            <a:r>
              <a:rPr lang="en-US" sz="3750" b="1" i="1" dirty="0">
                <a:latin typeface="+mn-lt"/>
              </a:rPr>
              <a:t>A Call to Action</a:t>
            </a:r>
            <a:endParaRPr lang="en-US" sz="375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483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4"/>
          <p:cNvSpPr>
            <a:spLocks noGrp="1"/>
          </p:cNvSpPr>
          <p:nvPr>
            <p:ph sz="half" idx="4294967295"/>
          </p:nvPr>
        </p:nvSpPr>
        <p:spPr>
          <a:xfrm>
            <a:off x="398463" y="1409700"/>
            <a:ext cx="8258175" cy="5448300"/>
          </a:xfrm>
        </p:spPr>
        <p:txBody>
          <a:bodyPr/>
          <a:lstStyle/>
          <a:p>
            <a:pPr>
              <a:spcAft>
                <a:spcPts val="600"/>
              </a:spcAft>
              <a:buFont typeface="Courier New" pitchFamily="49" charset="0"/>
              <a:buChar char="o"/>
              <a:defRPr/>
            </a:pPr>
            <a:r>
              <a:rPr lang="en-US" sz="3000" dirty="0" smtClean="0">
                <a:latin typeface="Arial"/>
                <a:cs typeface="Arial"/>
              </a:rPr>
              <a:t>For children and adolescents:</a:t>
            </a:r>
          </a:p>
          <a:p>
            <a:pPr lvl="1">
              <a:spcAft>
                <a:spcPts val="600"/>
              </a:spcAft>
              <a:buFont typeface="Wingdings" charset="2"/>
              <a:buChar char="Ø"/>
              <a:defRPr/>
            </a:pPr>
            <a:r>
              <a:rPr lang="en-US" sz="2400" dirty="0" smtClean="0">
                <a:latin typeface="Arial" charset="0"/>
              </a:rPr>
              <a:t>Multi-component, multi-trigger home-based environmental interventions are effective in improving overall quality of life and productivity in children with asthma.</a:t>
            </a:r>
          </a:p>
          <a:p>
            <a:pPr lvl="1">
              <a:spcAft>
                <a:spcPts val="600"/>
              </a:spcAft>
              <a:buFont typeface="Wingdings" charset="2"/>
              <a:buChar char="Ø"/>
              <a:defRPr/>
            </a:pPr>
            <a:r>
              <a:rPr lang="en-US" sz="2400" dirty="0" smtClean="0">
                <a:latin typeface="Arial" charset="0"/>
              </a:rPr>
              <a:t>The benefits of these interventions can match or exceed their program costs  </a:t>
            </a:r>
          </a:p>
          <a:p>
            <a:pPr marL="283464" lvl="1" algn="just">
              <a:spcAft>
                <a:spcPts val="600"/>
              </a:spcAft>
              <a:buFont typeface="Courier New" pitchFamily="49" charset="0"/>
              <a:buChar char="o"/>
              <a:defRPr/>
            </a:pPr>
            <a:r>
              <a:rPr lang="en-US" sz="3000" dirty="0" smtClean="0">
                <a:latin typeface="Arial" charset="0"/>
              </a:rPr>
              <a:t>For adults:</a:t>
            </a:r>
          </a:p>
          <a:p>
            <a:pPr marL="683514" lvl="2">
              <a:spcAft>
                <a:spcPts val="600"/>
              </a:spcAft>
              <a:buFont typeface="Wingdings" charset="2"/>
              <a:buChar char="Ø"/>
              <a:defRPr/>
            </a:pPr>
            <a:r>
              <a:rPr lang="en-US" dirty="0" smtClean="0">
                <a:latin typeface="Arial" charset="0"/>
              </a:rPr>
              <a:t>The effectiveness of the these interventions are inconclusive due to the small # of studies and inconsistent results. </a:t>
            </a:r>
          </a:p>
          <a:p>
            <a:pPr lvl="1">
              <a:buFont typeface="Courier New" pitchFamily="49" charset="0"/>
              <a:buChar char="o"/>
              <a:defRPr/>
            </a:pPr>
            <a:endParaRPr lang="en-US" sz="22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52400" y="0"/>
            <a:ext cx="8839200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Arial" charset="0"/>
              </a:rPr>
              <a:t> 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400" dirty="0">
                <a:solidFill>
                  <a:prstClr val="black"/>
                </a:solidFill>
                <a:latin typeface="Arial" charset="0"/>
              </a:rPr>
              <a:t>Community Guide Conclusions (1) </a:t>
            </a:r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>
              <a:defRPr/>
            </a:pPr>
            <a:fld id="{5C4FD527-2EEC-484C-BC52-E01AE82C7290}" type="slidenum">
              <a:rPr lang="en-US" sz="120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10</a:t>
            </a:fld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8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4"/>
          <p:cNvSpPr>
            <a:spLocks noGrp="1"/>
          </p:cNvSpPr>
          <p:nvPr>
            <p:ph sz="half" idx="4294967295"/>
          </p:nvPr>
        </p:nvSpPr>
        <p:spPr>
          <a:xfrm>
            <a:off x="428625" y="2072368"/>
            <a:ext cx="8258175" cy="38494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24"/>
              </a:spcBef>
            </a:pPr>
            <a:r>
              <a:rPr lang="en-US" sz="2600" u="sng" dirty="0" smtClean="0">
                <a:solidFill>
                  <a:srgbClr val="000000"/>
                </a:solidFill>
                <a:latin typeface="Arial" charset="0"/>
              </a:rPr>
              <a:t>Multi-component</a:t>
            </a:r>
            <a:r>
              <a:rPr lang="en-US" sz="2600" dirty="0" smtClean="0">
                <a:solidFill>
                  <a:srgbClr val="000000"/>
                </a:solidFill>
                <a:latin typeface="Arial" charset="0"/>
              </a:rPr>
              <a:t>:  at least two components (asthma-related education, self-management, </a:t>
            </a:r>
            <a:r>
              <a:rPr lang="en-US" sz="2600" dirty="0" err="1" smtClean="0">
                <a:solidFill>
                  <a:srgbClr val="000000"/>
                </a:solidFill>
                <a:latin typeface="Arial" charset="0"/>
              </a:rPr>
              <a:t>env</a:t>
            </a:r>
            <a:r>
              <a:rPr lang="en-US" sz="2600" dirty="0" smtClean="0">
                <a:solidFill>
                  <a:srgbClr val="000000"/>
                </a:solidFill>
                <a:latin typeface="Arial" charset="0"/>
              </a:rPr>
              <a:t>. remediation,  social services, coordinated care), including at least one environmental component:</a:t>
            </a:r>
          </a:p>
          <a:p>
            <a:pPr lvl="1" eaLnBrk="1" hangingPunct="1">
              <a:lnSpc>
                <a:spcPct val="90000"/>
              </a:lnSpc>
              <a:spcBef>
                <a:spcPts val="24"/>
              </a:spcBef>
            </a:pP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Environmental Assessment</a:t>
            </a:r>
          </a:p>
          <a:p>
            <a:pPr lvl="1" eaLnBrk="1" hangingPunct="1">
              <a:lnSpc>
                <a:spcPct val="90000"/>
              </a:lnSpc>
              <a:spcBef>
                <a:spcPts val="24"/>
              </a:spcBef>
            </a:pP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Environmental Remediation</a:t>
            </a:r>
          </a:p>
          <a:p>
            <a:pPr lvl="1" eaLnBrk="1" hangingPunct="1">
              <a:lnSpc>
                <a:spcPct val="90000"/>
              </a:lnSpc>
              <a:spcBef>
                <a:spcPts val="24"/>
              </a:spcBef>
            </a:pPr>
            <a:r>
              <a:rPr lang="en-US" sz="2200" dirty="0" smtClean="0">
                <a:solidFill>
                  <a:srgbClr val="000000"/>
                </a:solidFill>
                <a:latin typeface="Arial" charset="0"/>
              </a:rPr>
              <a:t>Environmental Education</a:t>
            </a:r>
          </a:p>
          <a:p>
            <a:pPr lvl="1" eaLnBrk="1" hangingPunct="1">
              <a:lnSpc>
                <a:spcPct val="90000"/>
              </a:lnSpc>
              <a:spcBef>
                <a:spcPts val="24"/>
              </a:spcBef>
              <a:buNone/>
            </a:pPr>
            <a:endParaRPr lang="en-US" sz="2400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ts val="24"/>
              </a:spcBef>
            </a:pPr>
            <a:r>
              <a:rPr lang="en-US" sz="2600" u="sng" dirty="0" smtClean="0">
                <a:solidFill>
                  <a:srgbClr val="000000"/>
                </a:solidFill>
                <a:latin typeface="Arial" charset="0"/>
              </a:rPr>
              <a:t>Multi-trigger</a:t>
            </a:r>
            <a:r>
              <a:rPr lang="en-US" sz="2600" dirty="0" smtClean="0">
                <a:solidFill>
                  <a:srgbClr val="000000"/>
                </a:solidFill>
                <a:latin typeface="Arial" charset="0"/>
              </a:rPr>
              <a:t>:  targets two or more potential asthma triggers</a:t>
            </a:r>
          </a:p>
          <a:p>
            <a:pPr lvl="1">
              <a:buNone/>
              <a:defRPr/>
            </a:pPr>
            <a:endParaRPr lang="en-US" sz="26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52400" y="0"/>
            <a:ext cx="8839200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Arial" charset="0"/>
              </a:rPr>
              <a:t> 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400" dirty="0">
                <a:solidFill>
                  <a:prstClr val="black"/>
                </a:solidFill>
                <a:latin typeface="Arial" charset="0"/>
              </a:rPr>
              <a:t>Community Guide Conclusions (2) </a:t>
            </a:r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>
              <a:defRPr/>
            </a:pPr>
            <a:fld id="{5C4FD527-2EEC-484C-BC52-E01AE82C7290}" type="slidenum">
              <a:rPr lang="en-US" sz="120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11</a:t>
            </a:fld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35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Thank you</a:t>
            </a:r>
            <a:endParaRPr lang="en-US" sz="5400" dirty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>
              <a:defRPr/>
            </a:pPr>
            <a:fld id="{1B65035C-70C9-4F65-89A3-B03E83B6DAE2}" type="slidenum">
              <a:rPr lang="en-US" sz="120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12</a:t>
            </a:fld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 bwMode="auto">
          <a:xfrm>
            <a:off x="370703" y="2347785"/>
            <a:ext cx="8587946" cy="3901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For more information please contact Centers for Disease Control and Prevention</a:t>
            </a:r>
          </a:p>
          <a:p>
            <a:pPr marL="0" indent="0" algn="ctr">
              <a:buFont typeface="Arial" charset="0"/>
              <a:buNone/>
              <a:defRPr/>
            </a:pPr>
            <a:endParaRPr lang="en-US" sz="2000" dirty="0" smtClean="0">
              <a:solidFill>
                <a:prstClr val="black"/>
              </a:solidFill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1600 Clifton Road NE, Atlanta, GA  30333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Telephone: 1-800-CDC-INFO (232-4636)/TTY: 1-888-232-6348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E-mail:  cdcinfo@cdc.gov 	Web:  </a:t>
            </a:r>
            <a:r>
              <a:rPr lang="en-US" sz="2000" dirty="0" smtClean="0">
                <a:solidFill>
                  <a:prstClr val="black"/>
                </a:solidFill>
                <a:hlinkClick r:id="rId3"/>
              </a:rPr>
              <a:t>http://www.cdc.gov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</a:p>
          <a:p>
            <a:pPr marL="0" indent="0" algn="ctr">
              <a:buFont typeface="Arial" charset="0"/>
              <a:buNone/>
              <a:defRPr/>
            </a:pPr>
            <a:endParaRPr lang="en-US" sz="2000" dirty="0" smtClean="0">
              <a:solidFill>
                <a:prstClr val="black"/>
              </a:solidFill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</p:spTree>
    <p:extLst>
      <p:ext uri="{BB962C8B-B14F-4D97-AF65-F5344CB8AC3E}">
        <p14:creationId xmlns:p14="http://schemas.microsoft.com/office/powerpoint/2010/main" val="392622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" y="3449911"/>
            <a:ext cx="9244783" cy="2105915"/>
          </a:xfrm>
          <a:prstGeom prst="rect">
            <a:avLst/>
          </a:prstGeom>
        </p:spPr>
        <p:txBody>
          <a:bodyPr vert="horz" lIns="51435" tIns="25718" rIns="51435" bIns="25718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25" dirty="0">
                <a:solidFill>
                  <a:prstClr val="black"/>
                </a:solidFill>
                <a:latin typeface="Calibri" panose="020F0502020204030204"/>
              </a:rPr>
              <a:t>Peter Ashley, </a:t>
            </a:r>
            <a:r>
              <a:rPr lang="en-US" sz="2925" dirty="0" err="1">
                <a:solidFill>
                  <a:prstClr val="black"/>
                </a:solidFill>
                <a:latin typeface="Calibri" panose="020F0502020204030204"/>
              </a:rPr>
              <a:t>DrPH</a:t>
            </a:r>
            <a:r>
              <a:rPr lang="en-US" sz="2925" dirty="0">
                <a:solidFill>
                  <a:prstClr val="black"/>
                </a:solidFill>
                <a:latin typeface="Calibri" panose="020F0502020204030204"/>
              </a:rPr>
              <a:t>, </a:t>
            </a:r>
          </a:p>
          <a:p>
            <a:r>
              <a:rPr lang="en-US" sz="2925" dirty="0">
                <a:solidFill>
                  <a:prstClr val="black"/>
                </a:solidFill>
                <a:latin typeface="Calibri" panose="020F0502020204030204"/>
              </a:rPr>
              <a:t>Director, Policy and Standards Division</a:t>
            </a:r>
          </a:p>
          <a:p>
            <a:r>
              <a:rPr lang="en-US" sz="2925" dirty="0">
                <a:solidFill>
                  <a:prstClr val="black"/>
                </a:solidFill>
                <a:latin typeface="Calibri" panose="020F0502020204030204"/>
              </a:rPr>
              <a:t>Office of Lead Hazard Control and Healthy Homes</a:t>
            </a:r>
          </a:p>
          <a:p>
            <a:r>
              <a:rPr lang="en-US" sz="2925" dirty="0">
                <a:solidFill>
                  <a:prstClr val="black"/>
                </a:solidFill>
                <a:latin typeface="Calibri" panose="020F0502020204030204"/>
              </a:rPr>
              <a:t>U.S. Department of Housing and Urban Development</a:t>
            </a:r>
          </a:p>
          <a:p>
            <a:endParaRPr lang="en-US" sz="2925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9" name="Picture 8" descr="http://dph.georgia.gov/sites/dph.georgia.gov/files/DPH-Logo-Center-Height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523" y="5236552"/>
            <a:ext cx="795338" cy="795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314" y="5219826"/>
            <a:ext cx="832413" cy="7809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352" y="5305609"/>
            <a:ext cx="1285875" cy="6572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295" y="5291321"/>
            <a:ext cx="681958" cy="6858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41853" y="2509947"/>
            <a:ext cx="7615465" cy="822960"/>
          </a:xfrm>
        </p:spPr>
        <p:txBody>
          <a:bodyPr>
            <a:noAutofit/>
          </a:bodyPr>
          <a:lstStyle/>
          <a:p>
            <a:r>
              <a:rPr lang="en-US" sz="3750" b="1" dirty="0">
                <a:latin typeface="+mn-lt"/>
              </a:rPr>
              <a:t>Federal &amp; State of Georgia Perspectives for Collaboration and Promotion of Home Interventions for Pediatric Asthma: </a:t>
            </a:r>
            <a:r>
              <a:rPr lang="en-US" sz="3750" b="1" i="1" dirty="0">
                <a:latin typeface="+mn-lt"/>
              </a:rPr>
              <a:t>A Call to Action</a:t>
            </a:r>
            <a:endParaRPr lang="en-US" sz="375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141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42900" y="1569685"/>
            <a:ext cx="8458200" cy="2381829"/>
          </a:xfrm>
          <a:prstGeom prst="roundRect">
            <a:avLst/>
          </a:prstGeom>
          <a:solidFill>
            <a:srgbClr val="78A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0" y="5153025"/>
            <a:ext cx="8991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prstClr val="black"/>
                </a:solidFill>
              </a:rPr>
              <a:t> 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prstClr val="black"/>
                </a:solidFill>
              </a:rPr>
              <a:t/>
            </a:r>
            <a:br>
              <a:rPr lang="en-US" sz="2000">
                <a:solidFill>
                  <a:prstClr val="black"/>
                </a:solidFill>
              </a:rPr>
            </a:br>
            <a:r>
              <a:rPr lang="en-US" sz="2000">
                <a:solidFill>
                  <a:prstClr val="black"/>
                </a:solidFill>
              </a:rPr>
              <a:t> 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0" y="177800"/>
            <a:ext cx="9144000" cy="12344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0" y="1630869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prstClr val="white"/>
                </a:solidFill>
              </a:rPr>
              <a:t>The </a:t>
            </a:r>
            <a:r>
              <a:rPr lang="en-US" sz="3600" b="1" i="1" dirty="0" smtClean="0">
                <a:solidFill>
                  <a:prstClr val="white"/>
                </a:solidFill>
              </a:rPr>
              <a:t>Coordinated</a:t>
            </a:r>
            <a:r>
              <a:rPr lang="en-US" sz="3600" b="1" dirty="0" smtClean="0">
                <a:solidFill>
                  <a:prstClr val="white"/>
                </a:solidFill>
              </a:rPr>
              <a:t> </a:t>
            </a:r>
            <a:r>
              <a:rPr lang="en-US" sz="3600" b="1" i="1" dirty="0" smtClean="0">
                <a:solidFill>
                  <a:prstClr val="white"/>
                </a:solidFill>
              </a:rPr>
              <a:t>Federal Action Plan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dirty="0" smtClean="0">
                <a:solidFill>
                  <a:prstClr val="white"/>
                </a:solidFill>
              </a:rPr>
              <a:t>to Reduce Racial and Ethnic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dirty="0" smtClean="0">
                <a:solidFill>
                  <a:prstClr val="white"/>
                </a:solidFill>
              </a:rPr>
              <a:t>Asthma Disparities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13319" name="TextBox 8"/>
          <p:cNvSpPr txBox="1">
            <a:spLocks noChangeArrowheads="1"/>
          </p:cNvSpPr>
          <p:nvPr/>
        </p:nvSpPr>
        <p:spPr bwMode="auto">
          <a:xfrm>
            <a:off x="1753235" y="4467165"/>
            <a:ext cx="5276850" cy="226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Southeast Regional Asthma Summit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dirty="0" smtClean="0">
                <a:solidFill>
                  <a:prstClr val="black"/>
                </a:solidFill>
              </a:rPr>
              <a:t>Atlanta, GA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dirty="0">
                <a:solidFill>
                  <a:prstClr val="black"/>
                </a:solidFill>
              </a:rPr>
              <a:t>  </a:t>
            </a:r>
            <a:r>
              <a:rPr lang="en-US" sz="2200" dirty="0" smtClean="0">
                <a:solidFill>
                  <a:prstClr val="black"/>
                </a:solidFill>
              </a:rPr>
              <a:t>May 17, 2016</a:t>
            </a:r>
            <a:endParaRPr lang="en-US" sz="2200" dirty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dirty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prstClr val="black"/>
                </a:solidFill>
              </a:rPr>
              <a:t>Peter J. Ashley,  </a:t>
            </a:r>
            <a:r>
              <a:rPr lang="en-US" dirty="0" err="1" smtClean="0">
                <a:solidFill>
                  <a:prstClr val="black"/>
                </a:solidFill>
              </a:rPr>
              <a:t>DrPH</a:t>
            </a:r>
            <a:endParaRPr lang="en-US" dirty="0" smtClean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prstClr val="black"/>
                </a:solidFill>
              </a:rPr>
              <a:t>HUD Office of Lead Hazard Control and Healthy Homes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54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2910" y="491341"/>
            <a:ext cx="39719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468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Asthma Disparities Action Plan </a:t>
            </a:r>
            <a:r>
              <a:rPr lang="en-US" sz="3200" dirty="0" smtClean="0"/>
              <a:t>Received a High Level Launch </a:t>
            </a:r>
            <a:r>
              <a:rPr lang="en-US" sz="2400" dirty="0" smtClean="0"/>
              <a:t>(May 31, 2012)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31" y="1600200"/>
            <a:ext cx="7424738" cy="510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>
              <a:defRPr/>
            </a:pPr>
            <a:fld id="{FA719F57-0023-4D6B-AAD1-9BBAEB33B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52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449263"/>
            <a:ext cx="8142288" cy="769937"/>
          </a:xfrm>
        </p:spPr>
        <p:txBody>
          <a:bodyPr/>
          <a:lstStyle/>
          <a:p>
            <a:r>
              <a:rPr lang="en-US" sz="2800" b="1" dirty="0" smtClean="0"/>
              <a:t>President’s Task Force on Environmental Health Risks and Safety Risks to Children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6700" y="1285875"/>
            <a:ext cx="8610600" cy="5381625"/>
          </a:xfrm>
        </p:spPr>
        <p:txBody>
          <a:bodyPr/>
          <a:lstStyle/>
          <a:p>
            <a:pPr marL="347472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600" b="1" dirty="0" smtClean="0"/>
              <a:t>Organization</a:t>
            </a:r>
            <a:r>
              <a:rPr lang="en-US" sz="2600" dirty="0" smtClean="0"/>
              <a:t>: </a:t>
            </a:r>
          </a:p>
          <a:p>
            <a:pPr marL="461772" indent="-457200">
              <a:spcBef>
                <a:spcPts val="0"/>
              </a:spcBef>
              <a:spcAft>
                <a:spcPts val="600"/>
              </a:spcAft>
            </a:pPr>
            <a:r>
              <a:rPr lang="en-US" sz="2200" dirty="0" smtClean="0"/>
              <a:t>Inter-agency task force co-chaired by officials from the EPA (Dr. Ruth </a:t>
            </a:r>
            <a:r>
              <a:rPr lang="en-US" sz="2200" dirty="0" err="1" smtClean="0"/>
              <a:t>Etzel</a:t>
            </a:r>
            <a:r>
              <a:rPr lang="en-US" sz="2200" dirty="0" smtClean="0"/>
              <a:t>, Office of Children’s Health Protection) and the DHHS (Sandra Howard, Office of the Asst. Secretary for Health)</a:t>
            </a:r>
          </a:p>
          <a:p>
            <a:pPr marL="347472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600" b="1" dirty="0" smtClean="0"/>
              <a:t>TF Mission</a:t>
            </a:r>
            <a:r>
              <a:rPr lang="en-US" sz="2600" dirty="0" smtClean="0"/>
              <a:t>: </a:t>
            </a:r>
          </a:p>
          <a:p>
            <a:pPr marL="347472">
              <a:spcBef>
                <a:spcPts val="0"/>
              </a:spcBef>
              <a:spcAft>
                <a:spcPts val="600"/>
              </a:spcAft>
            </a:pPr>
            <a:r>
              <a:rPr lang="en-US" sz="2200" dirty="0" smtClean="0"/>
              <a:t>Identify priority issues of environmental health and safety risks to children that can best be addressed through interagency efforts</a:t>
            </a:r>
          </a:p>
          <a:p>
            <a:pPr marL="347472">
              <a:spcBef>
                <a:spcPts val="0"/>
              </a:spcBef>
              <a:spcAft>
                <a:spcPts val="600"/>
              </a:spcAft>
            </a:pPr>
            <a:r>
              <a:rPr lang="en-US" sz="2200" dirty="0" smtClean="0"/>
              <a:t>Recommend and implement interagency actions </a:t>
            </a:r>
          </a:p>
          <a:p>
            <a:pPr marL="347472">
              <a:spcBef>
                <a:spcPts val="0"/>
              </a:spcBef>
              <a:spcAft>
                <a:spcPts val="600"/>
              </a:spcAft>
            </a:pPr>
            <a:r>
              <a:rPr lang="en-US" sz="2200" dirty="0" smtClean="0"/>
              <a:t>Communicate to federal, state, and local decision makers information to protect children from risks</a:t>
            </a:r>
          </a:p>
          <a:p>
            <a:pPr marL="347472">
              <a:spcBef>
                <a:spcPts val="0"/>
              </a:spcBef>
              <a:buNone/>
            </a:pPr>
            <a:r>
              <a:rPr lang="en-US" sz="2600" b="1" dirty="0" smtClean="0"/>
              <a:t>Priority Areas: </a:t>
            </a:r>
          </a:p>
          <a:p>
            <a:pPr marL="347472">
              <a:spcBef>
                <a:spcPts val="0"/>
              </a:spcBef>
            </a:pPr>
            <a:r>
              <a:rPr lang="en-US" sz="2200" u="sng" dirty="0" smtClean="0">
                <a:solidFill>
                  <a:srgbClr val="000000"/>
                </a:solidFill>
              </a:rPr>
              <a:t>Asthma Disparities    </a:t>
            </a:r>
          </a:p>
          <a:p>
            <a:pPr marL="347472">
              <a:spcBef>
                <a:spcPts val="0"/>
              </a:spcBef>
            </a:pPr>
            <a:r>
              <a:rPr lang="en-US" sz="2200" dirty="0" smtClean="0"/>
              <a:t>Settings where children live, learn, and play (e.g., healthy homes) </a:t>
            </a:r>
          </a:p>
          <a:p>
            <a:pPr marL="347472">
              <a:spcBef>
                <a:spcPts val="0"/>
              </a:spcBef>
            </a:pPr>
            <a:r>
              <a:rPr lang="en-US" sz="2200" dirty="0" smtClean="0"/>
              <a:t>Potential impacts of climate change on children’s health</a:t>
            </a:r>
          </a:p>
        </p:txBody>
      </p:sp>
    </p:spTree>
    <p:extLst>
      <p:ext uri="{BB962C8B-B14F-4D97-AF65-F5344CB8AC3E}">
        <p14:creationId xmlns:p14="http://schemas.microsoft.com/office/powerpoint/2010/main" val="25647869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4"/>
          <p:cNvSpPr>
            <a:spLocks noGrp="1"/>
          </p:cNvSpPr>
          <p:nvPr>
            <p:ph sz="half" idx="4294967295"/>
          </p:nvPr>
        </p:nvSpPr>
        <p:spPr>
          <a:xfrm>
            <a:off x="398463" y="1641475"/>
            <a:ext cx="8258175" cy="5216525"/>
          </a:xfrm>
        </p:spPr>
        <p:txBody>
          <a:bodyPr/>
          <a:lstStyle/>
          <a:p>
            <a:pPr marL="91440">
              <a:buFont typeface="Arial" charset="0"/>
              <a:buNone/>
              <a:defRPr/>
            </a:pPr>
            <a:r>
              <a:rPr lang="en-US" sz="2400" dirty="0" smtClean="0"/>
              <a:t>	</a:t>
            </a:r>
            <a:r>
              <a:rPr lang="en-US" sz="2600" dirty="0" smtClean="0"/>
              <a:t>The focus of the plan is on: </a:t>
            </a:r>
            <a:r>
              <a:rPr lang="en-US" sz="2600" b="1" dirty="0" smtClean="0"/>
              <a:t>“</a:t>
            </a:r>
            <a:r>
              <a:rPr lang="en-US" sz="2600" i="1" dirty="0" smtClean="0"/>
              <a:t>preventable factors that contribute to disparities in the burden of asthma</a:t>
            </a:r>
            <a:r>
              <a:rPr lang="en-US" sz="2600" b="1" dirty="0" smtClean="0"/>
              <a:t>”</a:t>
            </a:r>
            <a:r>
              <a:rPr lang="en-US" sz="2600" dirty="0" smtClean="0"/>
              <a:t>, including:</a:t>
            </a:r>
          </a:p>
          <a:p>
            <a:pPr marL="91440">
              <a:lnSpc>
                <a:spcPts val="1500"/>
              </a:lnSpc>
              <a:spcBef>
                <a:spcPts val="0"/>
              </a:spcBef>
              <a:buFont typeface="Arial" charset="0"/>
              <a:buNone/>
              <a:defRPr/>
            </a:pPr>
            <a:endParaRPr lang="en-US" sz="2400" b="1" dirty="0" smtClean="0"/>
          </a:p>
          <a:p>
            <a:pPr marL="342900" lvl="1" indent="-342900" eaLnBrk="1" hangingPunct="1">
              <a:spcBef>
                <a:spcPts val="600"/>
              </a:spcBef>
              <a:spcAft>
                <a:spcPts val="1200"/>
              </a:spcAft>
              <a:buSzPct val="125000"/>
              <a:buFont typeface="Arial" charset="0"/>
              <a:buChar char="•"/>
              <a:defRPr/>
            </a:pPr>
            <a:r>
              <a:rPr lang="en-US" sz="2400" dirty="0" smtClean="0"/>
              <a:t>Barriers to the implementation of guidelines-based asthma care:</a:t>
            </a:r>
          </a:p>
          <a:p>
            <a:pPr marL="1005840" lvl="4" indent="-342900" eaLnBrk="1" hangingPunct="1">
              <a:spcBef>
                <a:spcPts val="600"/>
              </a:spcBef>
              <a:spcAft>
                <a:spcPts val="1200"/>
              </a:spcAft>
              <a:buSzPct val="125000"/>
              <a:buFont typeface="Calibri" pitchFamily="34" charset="0"/>
              <a:buChar char="–"/>
              <a:defRPr/>
            </a:pPr>
            <a:r>
              <a:rPr lang="en-US" sz="2300" dirty="0" smtClean="0"/>
              <a:t>Medical care factors</a:t>
            </a:r>
          </a:p>
          <a:p>
            <a:pPr marL="1005840" lvl="4" indent="-342900" eaLnBrk="1" hangingPunct="1">
              <a:spcBef>
                <a:spcPts val="600"/>
              </a:spcBef>
              <a:spcAft>
                <a:spcPts val="1200"/>
              </a:spcAft>
              <a:buSzPct val="125000"/>
              <a:buFont typeface="Calibri" pitchFamily="34" charset="0"/>
              <a:buChar char="–"/>
              <a:defRPr/>
            </a:pPr>
            <a:r>
              <a:rPr lang="en-US" sz="2300" dirty="0" smtClean="0"/>
              <a:t>Physical and psychosocial </a:t>
            </a:r>
            <a:r>
              <a:rPr lang="en-US" sz="2300" u="sng" dirty="0" smtClean="0"/>
              <a:t>environmental factors</a:t>
            </a:r>
          </a:p>
          <a:p>
            <a:pPr marL="342900" lvl="1" indent="-342900" eaLnBrk="1" hangingPunct="1">
              <a:spcBef>
                <a:spcPts val="600"/>
              </a:spcBef>
              <a:spcAft>
                <a:spcPts val="1200"/>
              </a:spcAft>
              <a:buSzPct val="125000"/>
              <a:buFont typeface="Arial" pitchFamily="34" charset="0"/>
              <a:buChar char="•"/>
              <a:defRPr/>
            </a:pPr>
            <a:r>
              <a:rPr lang="en-US" sz="2400" u="sng" dirty="0" smtClean="0"/>
              <a:t>Lack of local capacity to deliver community-based, integrated, comprehensive asthma care</a:t>
            </a:r>
          </a:p>
          <a:p>
            <a:pPr marL="91440" eaLnBrk="1" hangingPunct="1">
              <a:spcBef>
                <a:spcPts val="600"/>
              </a:spcBef>
              <a:spcAft>
                <a:spcPts val="1200"/>
              </a:spcAft>
              <a:buSzPct val="125000"/>
              <a:defRPr/>
            </a:pPr>
            <a:r>
              <a:rPr lang="en-US" sz="2400" dirty="0" smtClean="0"/>
              <a:t>Gaps in capacity to identify and reach children most at risk</a:t>
            </a:r>
          </a:p>
          <a:p>
            <a:pPr marL="739775" lvl="1" indent="-225425" eaLnBrk="1" hangingPunct="1">
              <a:spcBef>
                <a:spcPct val="0"/>
              </a:spcBef>
              <a:buSzPct val="50000"/>
              <a:buFont typeface="Arial" charset="0"/>
              <a:buNone/>
              <a:defRPr/>
            </a:pPr>
            <a:endParaRPr lang="en-US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52400" y="0"/>
            <a:ext cx="8839200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Arial" charset="0"/>
              </a:rPr>
              <a:t> 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dirty="0" smtClean="0">
                <a:solidFill>
                  <a:srgbClr val="1F497D">
                    <a:lumMod val="75000"/>
                  </a:srgbClr>
                </a:solidFill>
              </a:rPr>
              <a:t>Focus of the Action Plan to Reduce Racial and Ethnic Asthma Disparities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>
              <a:defRPr/>
            </a:pPr>
            <a:fld id="{5C4FD527-2EEC-484C-BC52-E01AE82C7290}" type="slidenum">
              <a:rPr lang="en-US" sz="120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18</a:t>
            </a:fld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39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4"/>
          <p:cNvSpPr>
            <a:spLocks noGrp="1"/>
          </p:cNvSpPr>
          <p:nvPr>
            <p:ph sz="half" idx="4294967295"/>
          </p:nvPr>
        </p:nvSpPr>
        <p:spPr>
          <a:xfrm>
            <a:off x="398463" y="1412875"/>
            <a:ext cx="8258175" cy="5445125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en-US" sz="1000" dirty="0" smtClean="0"/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2000" dirty="0" smtClean="0"/>
              <a:t>	</a:t>
            </a:r>
            <a:r>
              <a:rPr lang="en-US" sz="2400" b="1" dirty="0" smtClean="0"/>
              <a:t>Priority Actions:</a:t>
            </a:r>
          </a:p>
          <a:p>
            <a:pPr marL="256032" eaLnBrk="1" hangingPunct="1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2000" dirty="0" smtClean="0"/>
              <a:t>	</a:t>
            </a:r>
            <a:r>
              <a:rPr lang="en-US" sz="2300" dirty="0" smtClean="0"/>
              <a:t>1.1  </a:t>
            </a:r>
            <a:r>
              <a:rPr lang="en-US" sz="2300" u="sng" dirty="0" smtClean="0"/>
              <a:t>Explore strategies to expand access to asthma care </a:t>
            </a:r>
            <a:r>
              <a:rPr lang="en-US" sz="2300" dirty="0" smtClean="0"/>
              <a:t>	</a:t>
            </a:r>
            <a:r>
              <a:rPr lang="en-US" sz="2300" u="sng" dirty="0" smtClean="0"/>
              <a:t>services</a:t>
            </a:r>
          </a:p>
          <a:p>
            <a:pPr marL="1056132" lvl="2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100" dirty="0" smtClean="0"/>
              <a:t>including: </a:t>
            </a:r>
            <a:r>
              <a:rPr lang="en-US" sz="2100" u="sng" dirty="0" smtClean="0"/>
              <a:t>patient education</a:t>
            </a:r>
            <a:r>
              <a:rPr lang="en-US" sz="2100" dirty="0" smtClean="0"/>
              <a:t>, </a:t>
            </a:r>
            <a:r>
              <a:rPr lang="en-US" sz="2100" u="sng" dirty="0" smtClean="0"/>
              <a:t>home interventions</a:t>
            </a:r>
            <a:r>
              <a:rPr lang="en-US" sz="2100" dirty="0" smtClean="0"/>
              <a:t>, medications, subspecialty services when needed</a:t>
            </a: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2300" dirty="0" smtClean="0"/>
              <a:t>	1.2  In health care settings, coordinate existing federal 	programs in underserved communities to improve the 	quality of asthma care</a:t>
            </a: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2300" dirty="0" smtClean="0"/>
              <a:t>	1.3  </a:t>
            </a:r>
            <a:r>
              <a:rPr lang="en-US" sz="2300" u="sng" dirty="0" smtClean="0"/>
              <a:t>In homes, reduce environmental exposures</a:t>
            </a:r>
          </a:p>
          <a:p>
            <a:pPr eaLnBrk="1" hangingPunct="1">
              <a:spcBef>
                <a:spcPts val="60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2300" dirty="0" smtClean="0"/>
              <a:t>	1.4 	In schools and child care settings, implement asthma care 	services and reduce environmental exposures</a:t>
            </a:r>
          </a:p>
          <a:p>
            <a:pPr marL="739775" lvl="1" indent="-225425" eaLnBrk="1" hangingPunct="1">
              <a:spcBef>
                <a:spcPct val="0"/>
              </a:spcBef>
              <a:buSzPct val="50000"/>
              <a:buFont typeface="Arial" charset="0"/>
              <a:buNone/>
              <a:defRPr/>
            </a:pPr>
            <a:endParaRPr lang="en-US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52400" y="0"/>
            <a:ext cx="8839200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Arial" charset="0"/>
              </a:rPr>
              <a:t> </a:t>
            </a:r>
            <a:endParaRPr lang="en-US" sz="2800" dirty="0" smtClean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1F497D">
                    <a:lumMod val="75000"/>
                  </a:srgbClr>
                </a:solidFill>
              </a:rPr>
              <a:t>Strategy 1: Reduce barriers to the implementation of guidelines-based asthma management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>
              <a:defRPr/>
            </a:pPr>
            <a:fld id="{5C4FD527-2EEC-484C-BC52-E01AE82C7290}" type="slidenum">
              <a:rPr lang="en-US" sz="120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19</a:t>
            </a:fld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3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77686" y="3685642"/>
            <a:ext cx="8543798" cy="1401044"/>
          </a:xfrm>
          <a:prstGeom prst="rect">
            <a:avLst/>
          </a:prstGeom>
        </p:spPr>
        <p:txBody>
          <a:bodyPr vert="horz" lIns="51435" tIns="25718" rIns="51435" bIns="25718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75" dirty="0">
                <a:solidFill>
                  <a:prstClr val="black"/>
                </a:solidFill>
                <a:latin typeface="Calibri" panose="020F0502020204030204"/>
              </a:rPr>
              <a:t>Sharon L. Ricks, M.A.</a:t>
            </a:r>
          </a:p>
          <a:p>
            <a:r>
              <a:rPr lang="en-US" sz="3075" dirty="0">
                <a:solidFill>
                  <a:prstClr val="black"/>
                </a:solidFill>
                <a:latin typeface="Calibri" panose="020F0502020204030204"/>
              </a:rPr>
              <a:t>Acting Regional Health Administrator, Region IV	</a:t>
            </a:r>
          </a:p>
          <a:p>
            <a:r>
              <a:rPr lang="en-US" sz="3075" dirty="0">
                <a:solidFill>
                  <a:prstClr val="black"/>
                </a:solidFill>
                <a:latin typeface="Calibri" panose="020F0502020204030204"/>
              </a:rPr>
              <a:t>U.S. Department of Health and Human Services</a:t>
            </a:r>
          </a:p>
          <a:p>
            <a:endParaRPr lang="en-US" sz="225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9" name="Picture 8" descr="http://dph.georgia.gov/sites/dph.georgia.gov/files/DPH-Logo-Center-Height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523" y="5236552"/>
            <a:ext cx="795338" cy="795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314" y="5219826"/>
            <a:ext cx="832413" cy="7809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352" y="5305609"/>
            <a:ext cx="1285875" cy="6572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295" y="5291321"/>
            <a:ext cx="681958" cy="6858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41853" y="2509947"/>
            <a:ext cx="7615465" cy="822960"/>
          </a:xfrm>
        </p:spPr>
        <p:txBody>
          <a:bodyPr>
            <a:noAutofit/>
          </a:bodyPr>
          <a:lstStyle/>
          <a:p>
            <a:r>
              <a:rPr lang="en-US" sz="3750" b="1" dirty="0">
                <a:latin typeface="+mn-lt"/>
              </a:rPr>
              <a:t>Federal &amp; State of Georgia Perspectives for Collaboration and Promotion of Home Interventions for Pediatric Asthma: </a:t>
            </a:r>
            <a:r>
              <a:rPr lang="en-US" sz="3750" b="1" i="1" dirty="0">
                <a:latin typeface="+mn-lt"/>
              </a:rPr>
              <a:t>A Call to Action</a:t>
            </a:r>
            <a:endParaRPr lang="en-US" sz="375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031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>
            <a:normAutofit/>
          </a:bodyPr>
          <a:lstStyle/>
          <a:p>
            <a:r>
              <a:rPr lang="en-US" altLang="en-US" sz="3400" b="1" dirty="0" smtClean="0">
                <a:solidFill>
                  <a:schemeClr val="tx2"/>
                </a:solidFill>
                <a:ea typeface="ＭＳ Ｐゴシック" pitchFamily="34" charset="-128"/>
              </a:rPr>
              <a:t>Agency Activities to Implement the Plan 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412110"/>
            <a:ext cx="8229600" cy="4975989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3000" b="1" dirty="0" smtClean="0">
                <a:ea typeface="ＭＳ Ｐゴシック" pitchFamily="34" charset="-128"/>
              </a:rPr>
              <a:t>HUD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600" dirty="0" smtClean="0">
                <a:ea typeface="ＭＳ Ｐゴシック" pitchFamily="34" charset="-128"/>
              </a:rPr>
              <a:t>Sponsoring “asthma summits”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600" dirty="0" smtClean="0">
                <a:ea typeface="ＭＳ Ｐゴシック" pitchFamily="34" charset="-128"/>
              </a:rPr>
              <a:t>Promoting </a:t>
            </a:r>
            <a:r>
              <a:rPr lang="en-US" altLang="en-US" sz="2600" dirty="0" err="1" smtClean="0">
                <a:ea typeface="ＭＳ Ｐゴシック" pitchFamily="34" charset="-128"/>
              </a:rPr>
              <a:t>smoke-free</a:t>
            </a:r>
            <a:r>
              <a:rPr lang="en-US" altLang="en-US" sz="2600" dirty="0" smtClean="0">
                <a:ea typeface="ＭＳ Ｐゴシック" pitchFamily="34" charset="-128"/>
              </a:rPr>
              <a:t> multifamily housing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600" dirty="0" smtClean="0">
                <a:ea typeface="ＭＳ Ｐゴシック" pitchFamily="34" charset="-128"/>
              </a:rPr>
              <a:t>Sponsoring training and technical assistance on integrated pest management 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4F81BD"/>
              </a:buClr>
            </a:pPr>
            <a:r>
              <a:rPr lang="en-US" altLang="en-US" sz="3000" b="1" dirty="0">
                <a:solidFill>
                  <a:prstClr val="black"/>
                </a:solidFill>
                <a:ea typeface="ＭＳ Ｐゴシック" pitchFamily="34" charset="-128"/>
              </a:rPr>
              <a:t>EPA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600" dirty="0" smtClean="0">
                <a:ea typeface="ＭＳ Ｐゴシック" pitchFamily="34" charset="-128"/>
              </a:rPr>
              <a:t>Supporting development of training/materials for state agencies and others interested in developing sustainable in-home asthma intervention programs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600" dirty="0" smtClean="0">
                <a:ea typeface="ＭＳ Ｐゴシック" pitchFamily="34" charset="-128"/>
              </a:rPr>
              <a:t>Supporting a trade organization of health insurers to facilitate coverage of in-home asthma interventions by its members 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600" dirty="0" smtClean="0">
                <a:ea typeface="ＭＳ Ｐゴシック" pitchFamily="34" charset="-128"/>
              </a:rPr>
              <a:t>Support the online “Asthma Community Network”</a:t>
            </a:r>
            <a:endParaRPr lang="en-US" altLang="en-US" sz="26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en-US" sz="2400" dirty="0" smtClean="0">
              <a:ea typeface="ＭＳ Ｐゴシック" pitchFamily="34" charset="-128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90D86F5F-841F-4588-B709-F27B83EBEEEE}" type="slidenum">
              <a:rPr lang="en-US" altLang="en-US" sz="1200" smtClean="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20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91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altLang="en-US" sz="3400" b="1" dirty="0" smtClean="0">
                <a:solidFill>
                  <a:schemeClr val="tx2"/>
                </a:solidFill>
                <a:ea typeface="ＭＳ Ｐゴシック" pitchFamily="34" charset="-128"/>
              </a:rPr>
              <a:t>Agency Activities to Implement the Plan (2) 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412110"/>
            <a:ext cx="8229600" cy="4975989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3000" b="1" dirty="0" smtClean="0">
                <a:ea typeface="ＭＳ Ｐゴシック" pitchFamily="34" charset="-128"/>
              </a:rPr>
              <a:t>CDC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altLang="en-US" sz="2600" dirty="0" smtClean="0">
                <a:ea typeface="ＭＳ Ｐゴシック" pitchFamily="34" charset="-128"/>
              </a:rPr>
              <a:t>Lead a work group to develop “standard measures to identify and track racial and ethnic disparities in childhood asthma” (in final clearance at CDC)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altLang="en-US" sz="2600" dirty="0" smtClean="0">
                <a:ea typeface="ＭＳ Ｐゴシック" pitchFamily="34" charset="-128"/>
              </a:rPr>
              <a:t>Asthma is one of 6 “high burden health conditions”  identified in in CDC’s 6 -18 initiative.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altLang="en-US" sz="2600" dirty="0" smtClean="0">
                <a:ea typeface="ＭＳ Ｐゴシック" pitchFamily="34" charset="-128"/>
              </a:rPr>
              <a:t>Administers “National Asthma Control Program” (grant funding to state programs)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en-US" sz="2400" dirty="0" smtClean="0">
              <a:ea typeface="ＭＳ Ｐゴシック" pitchFamily="34" charset="-128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90D86F5F-841F-4588-B709-F27B83EBEEEE}" type="slidenum">
              <a:rPr lang="en-US" altLang="en-US" sz="1200" smtClean="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21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93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313829" y="6171953"/>
            <a:ext cx="1096809" cy="2592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9029" y="1149927"/>
            <a:ext cx="8229600" cy="4828499"/>
          </a:xfrm>
        </p:spPr>
        <p:txBody>
          <a:bodyPr>
            <a:normAutofit lnSpcReduction="10000"/>
          </a:bodyPr>
          <a:lstStyle/>
          <a:p>
            <a:r>
              <a:rPr lang="en-US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tional Heart Lung and Blood Institute</a:t>
            </a:r>
            <a:r>
              <a:rPr lang="en-US" sz="2000" dirty="0" smtClean="0"/>
              <a:t>: 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Will award grants to study “Asthma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Empowerment Collaborations to Reduce Childhood Asthma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Disparities” (RFA HL17-001)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Clinical trial to assess community based, integrated interventions from 4 sectors</a:t>
            </a:r>
          </a:p>
          <a:p>
            <a:r>
              <a:rPr lang="en-US" sz="1800" b="1" dirty="0" smtClean="0"/>
              <a:t>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Applicants MUST: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Identify children at high risk of poor 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Engage stakeholders to plan, conduct,</a:t>
            </a:r>
          </a:p>
          <a:p>
            <a:pPr marL="457200" lvl="1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and sustain program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Conduct community needs assessment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Create program based on community </a:t>
            </a:r>
          </a:p>
          <a:p>
            <a:pPr marL="457200" lvl="1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needs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Test sustainability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350" y="144463"/>
            <a:ext cx="8858250" cy="998537"/>
          </a:xfrm>
        </p:spPr>
        <p:txBody>
          <a:bodyPr>
            <a:noAutofit/>
          </a:bodyPr>
          <a:lstStyle/>
          <a:p>
            <a:r>
              <a:rPr lang="en-US" altLang="en-US" sz="3400" b="1" spc="-100" dirty="0">
                <a:solidFill>
                  <a:srgbClr val="1F497D"/>
                </a:solidFill>
                <a:latin typeface="Arial"/>
                <a:ea typeface="ＭＳ Ｐゴシック" pitchFamily="34" charset="-128"/>
              </a:rPr>
              <a:t>Agency Activities to Implement the Plan </a:t>
            </a:r>
            <a:r>
              <a:rPr lang="en-US" altLang="en-US" sz="3400" b="1" spc="-100" dirty="0" smtClean="0">
                <a:solidFill>
                  <a:srgbClr val="1F497D"/>
                </a:solidFill>
                <a:latin typeface="Arial"/>
                <a:ea typeface="ＭＳ Ｐゴシック" pitchFamily="34" charset="-128"/>
              </a:rPr>
              <a:t>(3)</a:t>
            </a:r>
            <a:endParaRPr lang="en-US" sz="3200" b="1" dirty="0">
              <a:solidFill>
                <a:srgbClr val="0070C0"/>
              </a:solidFill>
            </a:endParaRPr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5588593" y="3000375"/>
            <a:ext cx="3205566" cy="1734672"/>
            <a:chOff x="2909166" y="4564380"/>
            <a:chExt cx="3383280" cy="1828800"/>
          </a:xfrm>
        </p:grpSpPr>
        <p:grpSp>
          <p:nvGrpSpPr>
            <p:cNvPr id="4" name="Group 3"/>
            <p:cNvGrpSpPr/>
            <p:nvPr/>
          </p:nvGrpSpPr>
          <p:grpSpPr>
            <a:xfrm>
              <a:off x="2909166" y="4564380"/>
              <a:ext cx="3383280" cy="1828800"/>
              <a:chOff x="3048000" y="4831080"/>
              <a:chExt cx="3048000" cy="15240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048000" y="4831080"/>
                <a:ext cx="1524000" cy="762000"/>
              </a:xfrm>
              <a:prstGeom prst="rect">
                <a:avLst/>
              </a:prstGeom>
              <a:solidFill>
                <a:srgbClr val="CF3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1600" b="1" dirty="0" smtClean="0">
                    <a:solidFill>
                      <a:prstClr val="white"/>
                    </a:solidFill>
                  </a:rPr>
                  <a:t>FAMILY</a:t>
                </a:r>
                <a:endParaRPr lang="en-US" sz="16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4572000" y="4831080"/>
                <a:ext cx="1524000" cy="762000"/>
              </a:xfrm>
              <a:prstGeom prst="rect">
                <a:avLst/>
              </a:prstGeom>
              <a:solidFill>
                <a:srgbClr val="58B4B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1600" b="1" dirty="0" smtClean="0">
                    <a:solidFill>
                      <a:prstClr val="white"/>
                    </a:solidFill>
                  </a:rPr>
                  <a:t>HOME</a:t>
                </a:r>
                <a:endParaRPr lang="en-US" sz="16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4572000" y="5593080"/>
                <a:ext cx="1524000" cy="762000"/>
              </a:xfrm>
              <a:prstGeom prst="rect">
                <a:avLst/>
              </a:prstGeom>
              <a:solidFill>
                <a:srgbClr val="961D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1600" b="1" dirty="0" smtClean="0">
                    <a:solidFill>
                      <a:prstClr val="white"/>
                    </a:solidFill>
                  </a:rPr>
                  <a:t>COMMUNITY</a:t>
                </a:r>
                <a:endParaRPr lang="en-US" sz="16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3048000" y="5593080"/>
                <a:ext cx="1524000" cy="762000"/>
              </a:xfrm>
              <a:prstGeom prst="rect">
                <a:avLst/>
              </a:prstGeom>
              <a:solidFill>
                <a:srgbClr val="85611F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1600" b="1" dirty="0" smtClean="0">
                    <a:solidFill>
                      <a:prstClr val="white"/>
                    </a:solidFill>
                  </a:rPr>
                  <a:t>MEDICAL</a:t>
                </a:r>
                <a:r>
                  <a:rPr lang="en-US" sz="2000" b="1" dirty="0" smtClean="0">
                    <a:solidFill>
                      <a:prstClr val="white"/>
                    </a:solidFill>
                  </a:rPr>
                  <a:t> </a:t>
                </a:r>
                <a:r>
                  <a:rPr lang="en-US" sz="1600" b="1" dirty="0" smtClean="0">
                    <a:solidFill>
                      <a:prstClr val="white"/>
                    </a:solidFill>
                  </a:rPr>
                  <a:t>CARE</a:t>
                </a:r>
                <a:endParaRPr lang="en-US" sz="1600" b="1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275628" y="4792980"/>
              <a:ext cx="650355" cy="1143000"/>
              <a:chOff x="4191000" y="4953000"/>
              <a:chExt cx="650355" cy="1143000"/>
            </a:xfrm>
          </p:grpSpPr>
          <p:pic>
            <p:nvPicPr>
              <p:cNvPr id="10" name="Picture 4" descr="Child by yamid - A child salutating.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67200" y="5105400"/>
                <a:ext cx="497955" cy="914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Oval 10"/>
              <p:cNvSpPr/>
              <p:nvPr/>
            </p:nvSpPr>
            <p:spPr>
              <a:xfrm>
                <a:off x="4191000" y="4953000"/>
                <a:ext cx="650355" cy="1143000"/>
              </a:xfrm>
              <a:prstGeom prst="ellipse">
                <a:avLst/>
              </a:prstGeom>
              <a:noFill/>
              <a:ln>
                <a:solidFill>
                  <a:srgbClr val="FFFF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661416" y="5978426"/>
            <a:ext cx="6647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0070C0"/>
                </a:solidFill>
              </a:rPr>
              <a:t>National Heart, Lung, and Blood Institute contact: Michelle Freemer</a:t>
            </a:r>
          </a:p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http://grants.nih.gov/grants/guide/rfa-files/RFA-HL-17-001.html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7073426" y="2573482"/>
            <a:ext cx="2359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50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199"/>
            <a:ext cx="8229600" cy="3096491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en-US" alt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US" alt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en-US" alt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US" altLang="en-US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en-US" altLang="en-US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US" altLang="en-US" sz="53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Thank </a:t>
            </a:r>
            <a:r>
              <a:rPr lang="en-US" altLang="en-US" sz="53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You</a:t>
            </a:r>
            <a:r>
              <a:rPr lang="en-US" altLang="en-US" sz="53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!</a:t>
            </a:r>
            <a:br>
              <a:rPr lang="en-US" altLang="en-US" sz="53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US" altLang="en-US" sz="53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en-US" altLang="en-US" sz="53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US" altLang="en-US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The </a:t>
            </a:r>
            <a:r>
              <a:rPr lang="en-US" altLang="en-US" sz="2000" i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Action Plan </a:t>
            </a:r>
            <a:r>
              <a:rPr lang="en-US" altLang="en-US" sz="20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is available at: </a:t>
            </a:r>
            <a:r>
              <a:rPr lang="en-US" altLang="en-US" sz="2000" dirty="0">
                <a:latin typeface="Arial" pitchFamily="34" charset="0"/>
                <a:ea typeface="ＭＳ Ｐゴシック" pitchFamily="34" charset="-128"/>
                <a:cs typeface="Arial" pitchFamily="34" charset="0"/>
                <a:hlinkClick r:id="rId3"/>
              </a:rPr>
              <a:t>https://</a:t>
            </a:r>
            <a:r>
              <a:rPr lang="en-US" altLang="en-US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  <a:hlinkClick r:id="rId3"/>
              </a:rPr>
              <a:t>www.epa.gov/asthma/coordinated-federal-action-plan-reduce-racial-and-ethnic-asthma-disparities</a:t>
            </a:r>
            <a:r>
              <a:rPr lang="en-US" altLang="en-US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en-US" altLang="en-US" sz="20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US" altLang="en-US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en-US" altLang="en-US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US" altLang="en-US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en-US" altLang="en-US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US" altLang="en-US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en-US" altLang="en-US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C49994-1600-4BE3-A4EC-F138195FC40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24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77686" y="3685642"/>
            <a:ext cx="8543798" cy="1401044"/>
          </a:xfrm>
          <a:prstGeom prst="rect">
            <a:avLst/>
          </a:prstGeom>
        </p:spPr>
        <p:txBody>
          <a:bodyPr vert="horz" lIns="51435" tIns="25718" rIns="51435" bIns="25718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75" dirty="0">
                <a:solidFill>
                  <a:prstClr val="black"/>
                </a:solidFill>
                <a:latin typeface="Calibri" panose="020F0502020204030204"/>
              </a:rPr>
              <a:t>Jean O’Connor, M.D., </a:t>
            </a:r>
          </a:p>
          <a:p>
            <a:r>
              <a:rPr lang="en-US" sz="3075" dirty="0">
                <a:solidFill>
                  <a:prstClr val="black"/>
                </a:solidFill>
                <a:latin typeface="Calibri" panose="020F0502020204030204"/>
              </a:rPr>
              <a:t>Chronic Disease Prevention Director</a:t>
            </a:r>
          </a:p>
          <a:p>
            <a:r>
              <a:rPr lang="en-US" sz="3075" dirty="0">
                <a:solidFill>
                  <a:prstClr val="black"/>
                </a:solidFill>
                <a:latin typeface="Calibri" panose="020F0502020204030204"/>
              </a:rPr>
              <a:t>Georgia Department of Public Health</a:t>
            </a:r>
          </a:p>
          <a:p>
            <a:endParaRPr lang="en-US" sz="225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9" name="Picture 8" descr="http://dph.georgia.gov/sites/dph.georgia.gov/files/DPH-Logo-Center-Height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523" y="5236552"/>
            <a:ext cx="795338" cy="795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314" y="5219826"/>
            <a:ext cx="832413" cy="7809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352" y="5305609"/>
            <a:ext cx="1285875" cy="6572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295" y="5291321"/>
            <a:ext cx="681958" cy="6858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41853" y="2509947"/>
            <a:ext cx="7615465" cy="822960"/>
          </a:xfrm>
        </p:spPr>
        <p:txBody>
          <a:bodyPr>
            <a:noAutofit/>
          </a:bodyPr>
          <a:lstStyle/>
          <a:p>
            <a:r>
              <a:rPr lang="en-US" sz="3750" b="1" dirty="0">
                <a:latin typeface="+mn-lt"/>
              </a:rPr>
              <a:t>Federal &amp; State of Georgia Perspectives for Collaboration and Promotion of Home Interventions for Pediatric Asthma: </a:t>
            </a:r>
            <a:r>
              <a:rPr lang="en-US" sz="3750" b="1" i="1" dirty="0">
                <a:latin typeface="+mn-lt"/>
              </a:rPr>
              <a:t>A Call to Action</a:t>
            </a:r>
            <a:endParaRPr lang="en-US" sz="375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181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77686" y="3671270"/>
            <a:ext cx="8543798" cy="1620051"/>
          </a:xfrm>
          <a:prstGeom prst="rect">
            <a:avLst/>
          </a:prstGeom>
        </p:spPr>
        <p:txBody>
          <a:bodyPr vert="horz" lIns="51435" tIns="25718" rIns="51435" bIns="25718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75" dirty="0">
                <a:solidFill>
                  <a:prstClr val="black"/>
                </a:solidFill>
                <a:latin typeface="Calibri" panose="020F0502020204030204"/>
              </a:rPr>
              <a:t>Ginger L. Chew, ScD,</a:t>
            </a:r>
          </a:p>
          <a:p>
            <a:r>
              <a:rPr lang="en-US" sz="3075" dirty="0">
                <a:solidFill>
                  <a:prstClr val="black"/>
                </a:solidFill>
                <a:latin typeface="Calibri" panose="020F0502020204030204"/>
              </a:rPr>
              <a:t>Epidemiologist, National Center for Environmental Health</a:t>
            </a:r>
          </a:p>
          <a:p>
            <a:r>
              <a:rPr lang="en-US" sz="3075" dirty="0">
                <a:solidFill>
                  <a:prstClr val="black"/>
                </a:solidFill>
                <a:latin typeface="Calibri" panose="020F0502020204030204"/>
              </a:rPr>
              <a:t>Division of Environmental Hazards and Health Effects</a:t>
            </a:r>
          </a:p>
          <a:p>
            <a:r>
              <a:rPr lang="en-US" sz="3075" dirty="0">
                <a:solidFill>
                  <a:prstClr val="black"/>
                </a:solidFill>
                <a:latin typeface="Calibri" panose="020F0502020204030204"/>
              </a:rPr>
              <a:t>Centers for Disease Control and Prevention</a:t>
            </a:r>
          </a:p>
          <a:p>
            <a:endParaRPr lang="en-US" sz="225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9" name="Picture 8" descr="http://dph.georgia.gov/sites/dph.georgia.gov/files/DPH-Logo-Center-Height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523" y="5236552"/>
            <a:ext cx="795338" cy="795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314" y="5219826"/>
            <a:ext cx="832413" cy="7809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352" y="5305609"/>
            <a:ext cx="1285875" cy="6572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295" y="5291321"/>
            <a:ext cx="681958" cy="6858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41853" y="2509947"/>
            <a:ext cx="7615465" cy="822960"/>
          </a:xfrm>
        </p:spPr>
        <p:txBody>
          <a:bodyPr>
            <a:noAutofit/>
          </a:bodyPr>
          <a:lstStyle/>
          <a:p>
            <a:r>
              <a:rPr lang="en-US" sz="3750" b="1" dirty="0">
                <a:latin typeface="+mn-lt"/>
              </a:rPr>
              <a:t>Federal &amp; State of Georgia Perspectives for Collaboration and Promotion of Home Interventions for Pediatric Asthma: </a:t>
            </a:r>
            <a:r>
              <a:rPr lang="en-US" sz="3750" b="1" i="1" dirty="0">
                <a:latin typeface="+mn-lt"/>
              </a:rPr>
              <a:t>A Call to Action</a:t>
            </a:r>
            <a:endParaRPr lang="en-US" sz="375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841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42900" y="1569685"/>
            <a:ext cx="8458200" cy="2381829"/>
          </a:xfrm>
          <a:prstGeom prst="roundRect">
            <a:avLst/>
          </a:prstGeom>
          <a:solidFill>
            <a:srgbClr val="78A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0" y="5153025"/>
            <a:ext cx="8991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prstClr val="black"/>
                </a:solidFill>
              </a:rPr>
              <a:t> 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>
                <a:solidFill>
                  <a:prstClr val="black"/>
                </a:solidFill>
              </a:rPr>
              <a:t/>
            </a:r>
            <a:br>
              <a:rPr lang="en-US" sz="2000">
                <a:solidFill>
                  <a:prstClr val="black"/>
                </a:solidFill>
              </a:rPr>
            </a:br>
            <a:r>
              <a:rPr lang="en-US" sz="2000">
                <a:solidFill>
                  <a:prstClr val="black"/>
                </a:solidFill>
              </a:rPr>
              <a:t> 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0" y="177800"/>
            <a:ext cx="9144000" cy="12344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0" y="1969423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white"/>
                </a:solidFill>
              </a:rPr>
              <a:t>Federal Perspectives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white"/>
                </a:solidFill>
              </a:rPr>
              <a:t>for Collaboration and Promotion of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white"/>
                </a:solidFill>
              </a:rPr>
              <a:t>Home Interventions for Pediatric Asthma</a:t>
            </a:r>
          </a:p>
        </p:txBody>
      </p:sp>
      <p:sp>
        <p:nvSpPr>
          <p:cNvPr id="13319" name="TextBox 8"/>
          <p:cNvSpPr txBox="1">
            <a:spLocks noChangeArrowheads="1"/>
          </p:cNvSpPr>
          <p:nvPr/>
        </p:nvSpPr>
        <p:spPr bwMode="auto">
          <a:xfrm>
            <a:off x="1753235" y="4467165"/>
            <a:ext cx="5276850" cy="226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prstClr val="black"/>
                </a:solidFill>
              </a:rPr>
              <a:t>Southeast Regional Asthma Summit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dirty="0">
                <a:solidFill>
                  <a:prstClr val="black"/>
                </a:solidFill>
              </a:rPr>
              <a:t>Atlanta, GA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dirty="0">
                <a:solidFill>
                  <a:prstClr val="black"/>
                </a:solidFill>
              </a:rPr>
              <a:t>  May 17, 2016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dirty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</a:rPr>
              <a:t>Ginger L. Chew, ScD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</a:rPr>
              <a:t>CDC National Center for Environmental Health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23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449263"/>
            <a:ext cx="8142288" cy="769937"/>
          </a:xfrm>
        </p:spPr>
        <p:txBody>
          <a:bodyPr/>
          <a:lstStyle/>
          <a:p>
            <a:r>
              <a:rPr lang="en-US" sz="4000" b="1" dirty="0" smtClean="0"/>
              <a:t>To Review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3375" y="1390650"/>
            <a:ext cx="8610600" cy="5040630"/>
          </a:xfrm>
        </p:spPr>
        <p:txBody>
          <a:bodyPr/>
          <a:lstStyle/>
          <a:p>
            <a:pPr>
              <a:spcAft>
                <a:spcPts val="600"/>
              </a:spcAft>
              <a:buNone/>
            </a:pPr>
            <a:endParaRPr lang="en-US" dirty="0" smtClean="0"/>
          </a:p>
          <a:p>
            <a:pPr>
              <a:spcAft>
                <a:spcPts val="600"/>
              </a:spcAft>
              <a:buFont typeface="Calibri" pitchFamily="34" charset="0"/>
              <a:buChar char="–"/>
            </a:pPr>
            <a:r>
              <a:rPr lang="en-US" sz="2800" dirty="0" smtClean="0"/>
              <a:t>National Asthma Education and Prevention Program (NHLBI, 2007)</a:t>
            </a:r>
          </a:p>
          <a:p>
            <a:pPr>
              <a:spcAft>
                <a:spcPts val="600"/>
              </a:spcAft>
              <a:buFont typeface="Calibri" pitchFamily="34" charset="0"/>
              <a:buChar char="–"/>
            </a:pPr>
            <a:r>
              <a:rPr lang="en-US" sz="2800" dirty="0" smtClean="0"/>
              <a:t>Guide to Community Preventive Services (CDC, 2008)</a:t>
            </a:r>
          </a:p>
          <a:p>
            <a:pPr>
              <a:spcAft>
                <a:spcPts val="600"/>
              </a:spcAft>
              <a:buFont typeface="Calibri" pitchFamily="34" charset="0"/>
              <a:buChar char="–"/>
            </a:pPr>
            <a:endParaRPr lang="en-US" sz="2800" dirty="0" smtClean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None/>
            </a:pPr>
            <a:endParaRPr lang="en-US" sz="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2835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4"/>
          <p:cNvSpPr>
            <a:spLocks noGrp="1"/>
          </p:cNvSpPr>
          <p:nvPr>
            <p:ph sz="half" idx="4294967295"/>
          </p:nvPr>
        </p:nvSpPr>
        <p:spPr>
          <a:xfrm>
            <a:off x="398463" y="1638300"/>
            <a:ext cx="6154737" cy="52197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sz="2400" dirty="0" smtClean="0"/>
              <a:t>	Effective asthma care must be comprehensive and include four key components:</a:t>
            </a:r>
          </a:p>
          <a:p>
            <a:pPr>
              <a:lnSpc>
                <a:spcPts val="1500"/>
              </a:lnSpc>
              <a:spcBef>
                <a:spcPts val="0"/>
              </a:spcBef>
              <a:buFont typeface="Arial" charset="0"/>
              <a:buNone/>
              <a:defRPr/>
            </a:pPr>
            <a:endParaRPr lang="en-US" sz="2400" b="1" dirty="0" smtClean="0"/>
          </a:p>
          <a:p>
            <a:pPr marL="742950" lvl="2" indent="-342900" eaLnBrk="1" hangingPunct="1">
              <a:spcBef>
                <a:spcPts val="600"/>
              </a:spcBef>
              <a:spcAft>
                <a:spcPts val="1200"/>
              </a:spcAft>
              <a:buSzPct val="125000"/>
              <a:buFont typeface="Wingdings" pitchFamily="2" charset="2"/>
              <a:buChar char="Ø"/>
              <a:defRPr/>
            </a:pPr>
            <a:r>
              <a:rPr lang="en-US" dirty="0" smtClean="0"/>
              <a:t>Assess and monitor asthma severity and patient ability to manage and control</a:t>
            </a:r>
            <a:endParaRPr lang="en-US" sz="2000" dirty="0" smtClean="0"/>
          </a:p>
          <a:p>
            <a:pPr marL="742950" lvl="2" indent="-342900" eaLnBrk="1" hangingPunct="1">
              <a:spcBef>
                <a:spcPts val="600"/>
              </a:spcBef>
              <a:spcAft>
                <a:spcPts val="1200"/>
              </a:spcAft>
              <a:buSzPct val="125000"/>
              <a:buFont typeface="Wingdings" pitchFamily="2" charset="2"/>
              <a:buChar char="Ø"/>
              <a:defRPr/>
            </a:pPr>
            <a:r>
              <a:rPr lang="en-US" u="sng" dirty="0" smtClean="0"/>
              <a:t>Educate </a:t>
            </a:r>
            <a:r>
              <a:rPr lang="en-US" u="sng" dirty="0"/>
              <a:t>to improve self-management skills of the patient and their family</a:t>
            </a:r>
          </a:p>
          <a:p>
            <a:pPr marL="742950" lvl="2" indent="-342900" eaLnBrk="1" hangingPunct="1">
              <a:spcBef>
                <a:spcPts val="600"/>
              </a:spcBef>
              <a:spcAft>
                <a:spcPts val="1200"/>
              </a:spcAft>
              <a:buSzPct val="125000"/>
              <a:buFont typeface="Wingdings" pitchFamily="2" charset="2"/>
              <a:buChar char="Ø"/>
              <a:defRPr/>
            </a:pPr>
            <a:r>
              <a:rPr lang="en-US" u="sng" dirty="0" smtClean="0"/>
              <a:t>Reduce </a:t>
            </a:r>
            <a:r>
              <a:rPr lang="en-US" u="sng" dirty="0"/>
              <a:t>environmental exposures that worsen asthma</a:t>
            </a:r>
          </a:p>
          <a:p>
            <a:pPr marL="742950" lvl="2" indent="-342900" eaLnBrk="1" hangingPunct="1">
              <a:spcBef>
                <a:spcPts val="600"/>
              </a:spcBef>
              <a:spcAft>
                <a:spcPts val="1200"/>
              </a:spcAft>
              <a:buSzPct val="125000"/>
              <a:buFont typeface="Wingdings" pitchFamily="2" charset="2"/>
              <a:buChar char="Ø"/>
              <a:defRPr/>
            </a:pPr>
            <a:r>
              <a:rPr lang="en-US" dirty="0" smtClean="0"/>
              <a:t>Use appropriate medications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0"/>
            <a:ext cx="883920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Arial" charset="0"/>
              </a:rPr>
              <a:t> 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1F497D">
                    <a:lumMod val="75000"/>
                  </a:srgbClr>
                </a:solidFill>
              </a:rPr>
              <a:t>National Asthma Education and Prevention Program (NAEPP) Guidelines  for the Diagnosis and Management of Asthma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>
              <a:defRPr/>
            </a:pPr>
            <a:fld id="{5C4FD527-2EEC-484C-BC52-E01AE82C7290}" type="slidenum">
              <a:rPr lang="en-US" sz="120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6</a:t>
            </a:fld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2034242"/>
            <a:ext cx="2109787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163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4"/>
          <p:cNvSpPr>
            <a:spLocks noGrp="1"/>
          </p:cNvSpPr>
          <p:nvPr>
            <p:ph sz="half" idx="4294967295"/>
          </p:nvPr>
        </p:nvSpPr>
        <p:spPr>
          <a:xfrm>
            <a:off x="398463" y="1409700"/>
            <a:ext cx="8258175" cy="5448300"/>
          </a:xfrm>
        </p:spPr>
        <p:txBody>
          <a:bodyPr/>
          <a:lstStyle/>
          <a:p>
            <a:pPr>
              <a:buFont typeface="Courier New" pitchFamily="49" charset="0"/>
              <a:buChar char="o"/>
              <a:defRPr/>
            </a:pPr>
            <a:r>
              <a:rPr lang="en-US" sz="2800" dirty="0"/>
              <a:t>Asthma Self-Management Education at Multiple Points of </a:t>
            </a:r>
            <a:r>
              <a:rPr lang="en-US" sz="2800" dirty="0" smtClean="0"/>
              <a:t>Care: 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clinic, ED, pharmacy, schools, homes</a:t>
            </a:r>
            <a:endParaRPr lang="en-US" sz="2400" dirty="0"/>
          </a:p>
          <a:p>
            <a:pPr>
              <a:buFont typeface="Courier New" pitchFamily="49" charset="0"/>
              <a:buChar char="o"/>
              <a:defRPr/>
            </a:pPr>
            <a:r>
              <a:rPr lang="en-US" sz="2800" dirty="0"/>
              <a:t>Tools for Asthma </a:t>
            </a:r>
            <a:r>
              <a:rPr lang="en-US" sz="2800" dirty="0" smtClean="0"/>
              <a:t>Self-Management: 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asthma action plans</a:t>
            </a:r>
            <a:endParaRPr lang="en-US" sz="2400" dirty="0"/>
          </a:p>
          <a:p>
            <a:pPr>
              <a:buFont typeface="Courier New" pitchFamily="49" charset="0"/>
              <a:buChar char="o"/>
              <a:defRPr/>
            </a:pPr>
            <a:r>
              <a:rPr lang="en-US" sz="2800" dirty="0"/>
              <a:t>Establish and Maintain a </a:t>
            </a:r>
            <a:r>
              <a:rPr lang="en-US" sz="2800" dirty="0" smtClean="0"/>
              <a:t>Partnership: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health literacy and cultural sensitivity</a:t>
            </a:r>
            <a:endParaRPr lang="en-US" sz="2400" dirty="0"/>
          </a:p>
          <a:p>
            <a:pPr>
              <a:buFont typeface="Courier New" pitchFamily="49" charset="0"/>
              <a:buChar char="o"/>
              <a:defRPr/>
            </a:pPr>
            <a:r>
              <a:rPr lang="en-US" sz="2800" dirty="0"/>
              <a:t>Provider </a:t>
            </a:r>
            <a:r>
              <a:rPr lang="en-US" sz="2800" dirty="0" smtClean="0"/>
              <a:t>Education: 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implementing guidelines, communication techniques, clinical decision support, systems-based intervention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0"/>
            <a:ext cx="8839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Arial" charset="0"/>
              </a:rPr>
              <a:t> 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Arial" charset="0"/>
              </a:rPr>
              <a:t>NAEPP Guidelines: Education for self-management </a:t>
            </a:r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>
              <a:defRPr/>
            </a:pPr>
            <a:fld id="{5C4FD527-2EEC-484C-BC52-E01AE82C7290}" type="slidenum">
              <a:rPr lang="en-US" sz="120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7</a:t>
            </a:fld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65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4"/>
          <p:cNvSpPr>
            <a:spLocks noGrp="1"/>
          </p:cNvSpPr>
          <p:nvPr>
            <p:ph sz="half" idx="4294967295"/>
          </p:nvPr>
        </p:nvSpPr>
        <p:spPr>
          <a:xfrm>
            <a:off x="428625" y="1834243"/>
            <a:ext cx="8258175" cy="3173186"/>
          </a:xfrm>
        </p:spPr>
        <p:txBody>
          <a:bodyPr/>
          <a:lstStyle/>
          <a:p>
            <a:pPr>
              <a:buFont typeface="Courier New" pitchFamily="49" charset="0"/>
              <a:buChar char="o"/>
              <a:defRPr/>
            </a:pPr>
            <a:r>
              <a:rPr lang="en-US" sz="2800" dirty="0" smtClean="0"/>
              <a:t>Evaluate the potential role of allergens and irritants</a:t>
            </a:r>
          </a:p>
          <a:p>
            <a:pPr marL="742950" lvl="2" indent="-342900" eaLnBrk="1" hangingPunct="1">
              <a:spcBef>
                <a:spcPts val="600"/>
              </a:spcBef>
              <a:spcAft>
                <a:spcPts val="1200"/>
              </a:spcAft>
              <a:buSzPct val="125000"/>
              <a:buFont typeface="Calibri" pitchFamily="34" charset="0"/>
              <a:buChar char="–"/>
              <a:defRPr/>
            </a:pPr>
            <a:r>
              <a:rPr lang="en-US" sz="2600" dirty="0" smtClean="0"/>
              <a:t>Test for allergies</a:t>
            </a:r>
          </a:p>
          <a:p>
            <a:pPr>
              <a:buFont typeface="Courier New" pitchFamily="49" charset="0"/>
              <a:buChar char="o"/>
              <a:defRPr/>
            </a:pPr>
            <a:r>
              <a:rPr lang="en-US" sz="2800" dirty="0" smtClean="0"/>
              <a:t>Educate patients on how to reduce exposure to allergens and pollutants/irritants</a:t>
            </a:r>
          </a:p>
          <a:p>
            <a:pPr marL="742950" lvl="2" indent="-342900" eaLnBrk="1" hangingPunct="1">
              <a:spcBef>
                <a:spcPts val="600"/>
              </a:spcBef>
              <a:spcAft>
                <a:spcPts val="1200"/>
              </a:spcAft>
              <a:buSzPct val="125000"/>
              <a:buFont typeface="Lucida Grande"/>
              <a:buChar char="−"/>
              <a:defRPr/>
            </a:pPr>
            <a:r>
              <a:rPr lang="en-US" sz="2600" dirty="0" smtClean="0"/>
              <a:t>Multifaceted environmental control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0"/>
            <a:ext cx="88392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Arial" charset="0"/>
              </a:rPr>
              <a:t> 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Arial" charset="0"/>
              </a:rPr>
              <a:t>NAEPP Guidelines: Recommendations on in-Home Control of Asthma Triggers </a:t>
            </a:r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>
              <a:defRPr/>
            </a:pPr>
            <a:fld id="{5C4FD527-2EEC-484C-BC52-E01AE82C7290}" type="slidenum">
              <a:rPr lang="en-US" sz="120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8</a:t>
            </a:fld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12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2075"/>
            <a:ext cx="9067800" cy="1143000"/>
          </a:xfrm>
        </p:spPr>
        <p:txBody>
          <a:bodyPr/>
          <a:lstStyle/>
          <a:p>
            <a:pPr algn="ctr"/>
            <a:r>
              <a:rPr lang="en-US" sz="4000" dirty="0"/>
              <a:t>The</a:t>
            </a:r>
            <a:r>
              <a:rPr lang="en-US" sz="4000" dirty="0" smtClean="0"/>
              <a:t> Guide to Community Preventive Services</a:t>
            </a:r>
            <a:endParaRPr lang="en-US" sz="4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1775" y="1285875"/>
            <a:ext cx="6683375" cy="49911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400" dirty="0" smtClean="0"/>
          </a:p>
          <a:p>
            <a:pPr marL="347472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Courier New"/>
              <a:buChar char="o"/>
            </a:pPr>
            <a:r>
              <a:rPr lang="en-US" sz="2500" dirty="0" smtClean="0"/>
              <a:t>Established by HHS in 1996 and administered by the CDC </a:t>
            </a:r>
          </a:p>
          <a:p>
            <a:pPr marL="347472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Font typeface="Courier New"/>
              <a:buChar char="o"/>
            </a:pPr>
            <a:r>
              <a:rPr lang="en-US" sz="2500" dirty="0" smtClean="0"/>
              <a:t>Directed </a:t>
            </a:r>
            <a:r>
              <a:rPr lang="en-US" sz="2500" dirty="0"/>
              <a:t>by the Task Force on Community Preventive </a:t>
            </a:r>
            <a:r>
              <a:rPr lang="en-US" sz="2500" dirty="0" smtClean="0"/>
              <a:t>Services (non-federal organization)</a:t>
            </a:r>
          </a:p>
          <a:p>
            <a:pPr marL="347472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SzPct val="75000"/>
              <a:buFont typeface="Courier New"/>
              <a:buChar char="o"/>
            </a:pPr>
            <a:r>
              <a:rPr lang="en-US" sz="2500" dirty="0" smtClean="0"/>
              <a:t>Conducts </a:t>
            </a:r>
            <a:r>
              <a:rPr lang="en-US" sz="2500" dirty="0"/>
              <a:t>rigorous systematic reviews of evidence for community </a:t>
            </a:r>
            <a:r>
              <a:rPr lang="en-US" sz="2500" dirty="0" smtClean="0"/>
              <a:t>interventions </a:t>
            </a:r>
          </a:p>
          <a:p>
            <a:pPr marL="347472">
              <a:lnSpc>
                <a:spcPct val="90000"/>
              </a:lnSpc>
              <a:spcAft>
                <a:spcPts val="600"/>
              </a:spcAft>
              <a:buClr>
                <a:schemeClr val="tx1"/>
              </a:buClr>
              <a:buSzPct val="75000"/>
              <a:buFont typeface="Courier New"/>
              <a:buChar char="o"/>
            </a:pPr>
            <a:r>
              <a:rPr lang="en-US" sz="2500" dirty="0" smtClean="0"/>
              <a:t>Conducted a review of home-based, multi-trigger, multi-component interventions with an environmental focus to improve asthma control in children and adolescents (completed: 2008)</a:t>
            </a:r>
          </a:p>
          <a:p>
            <a:pPr>
              <a:lnSpc>
                <a:spcPct val="90000"/>
              </a:lnSpc>
              <a:buClr>
                <a:schemeClr val="tx1"/>
              </a:buClr>
              <a:buSzPct val="75000"/>
              <a:buFont typeface="Courier New"/>
              <a:buChar char="o"/>
            </a:pPr>
            <a:r>
              <a:rPr lang="en-US" sz="2500" dirty="0" smtClean="0"/>
              <a:t>http</a:t>
            </a:r>
            <a:r>
              <a:rPr lang="en-US" sz="2500" dirty="0"/>
              <a:t>://</a:t>
            </a:r>
            <a:r>
              <a:rPr lang="en-US" sz="2500" dirty="0" err="1"/>
              <a:t>www.thecommunityguide.org</a:t>
            </a:r>
            <a:endParaRPr lang="en-US" sz="2500" dirty="0"/>
          </a:p>
          <a:p>
            <a:pPr lvl="1">
              <a:lnSpc>
                <a:spcPct val="90000"/>
              </a:lnSpc>
              <a:buClr>
                <a:schemeClr val="accent2"/>
              </a:buClr>
              <a:buSzPct val="75000"/>
            </a:pPr>
            <a:endParaRPr lang="en-US" b="1" dirty="0"/>
          </a:p>
          <a:p>
            <a:pPr lvl="1">
              <a:lnSpc>
                <a:spcPct val="90000"/>
              </a:lnSpc>
              <a:buClr>
                <a:schemeClr val="accent2"/>
              </a:buClr>
              <a:buSzPct val="75000"/>
            </a:pPr>
            <a:endParaRPr lang="en-US" b="1" dirty="0"/>
          </a:p>
        </p:txBody>
      </p:sp>
      <p:pic>
        <p:nvPicPr>
          <p:cNvPr id="5124" name="Picture 4" descr="CommunityGuideBookCover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915150" y="1235075"/>
            <a:ext cx="2228850" cy="4729163"/>
          </a:xfrm>
          <a:noFill/>
        </p:spPr>
      </p:pic>
    </p:spTree>
    <p:extLst>
      <p:ext uri="{BB962C8B-B14F-4D97-AF65-F5344CB8AC3E}">
        <p14:creationId xmlns:p14="http://schemas.microsoft.com/office/powerpoint/2010/main" val="1080023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952</Words>
  <Application>Microsoft Office PowerPoint</Application>
  <PresentationFormat>On-screen Show (4:3)</PresentationFormat>
  <Paragraphs>193</Paragraphs>
  <Slides>24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ＭＳ Ｐゴシック</vt:lpstr>
      <vt:lpstr>Arial</vt:lpstr>
      <vt:lpstr>Calibri</vt:lpstr>
      <vt:lpstr>Calibri Light</vt:lpstr>
      <vt:lpstr>Courier New</vt:lpstr>
      <vt:lpstr>Lucida Grande</vt:lpstr>
      <vt:lpstr>Wingdings</vt:lpstr>
      <vt:lpstr>1_Office Theme</vt:lpstr>
      <vt:lpstr>2_Office Theme</vt:lpstr>
      <vt:lpstr>4_Office Theme</vt:lpstr>
      <vt:lpstr>5_Office Theme</vt:lpstr>
      <vt:lpstr>8_Clarity</vt:lpstr>
      <vt:lpstr>6_Office Theme</vt:lpstr>
      <vt:lpstr>Federal &amp; State of Georgia Perspectives for Collaboration and Promotion of Home Interventions for Pediatric Asthma: A Call to Action</vt:lpstr>
      <vt:lpstr>Federal &amp; State of Georgia Perspectives for Collaboration and Promotion of Home Interventions for Pediatric Asthma: A Call to Action</vt:lpstr>
      <vt:lpstr>Federal &amp; State of Georgia Perspectives for Collaboration and Promotion of Home Interventions for Pediatric Asthma: A Call to Action</vt:lpstr>
      <vt:lpstr>PowerPoint Presentation</vt:lpstr>
      <vt:lpstr>To Review </vt:lpstr>
      <vt:lpstr>PowerPoint Presentation</vt:lpstr>
      <vt:lpstr>PowerPoint Presentation</vt:lpstr>
      <vt:lpstr>PowerPoint Presentation</vt:lpstr>
      <vt:lpstr>The Guide to Community Preventive Services</vt:lpstr>
      <vt:lpstr>PowerPoint Presentation</vt:lpstr>
      <vt:lpstr>PowerPoint Presentation</vt:lpstr>
      <vt:lpstr>Thank you</vt:lpstr>
      <vt:lpstr>Federal &amp; State of Georgia Perspectives for Collaboration and Promotion of Home Interventions for Pediatric Asthma: A Call to Action</vt:lpstr>
      <vt:lpstr>PowerPoint Presentation</vt:lpstr>
      <vt:lpstr>PowerPoint Presentation</vt:lpstr>
      <vt:lpstr>Asthma Disparities Action Plan Received a High Level Launch (May 31, 2012)</vt:lpstr>
      <vt:lpstr>President’s Task Force on Environmental Health Risks and Safety Risks to Children</vt:lpstr>
      <vt:lpstr>PowerPoint Presentation</vt:lpstr>
      <vt:lpstr>PowerPoint Presentation</vt:lpstr>
      <vt:lpstr>Agency Activities to Implement the Plan </vt:lpstr>
      <vt:lpstr>Agency Activities to Implement the Plan (2) </vt:lpstr>
      <vt:lpstr>Agency Activities to Implement the Plan (3)</vt:lpstr>
      <vt:lpstr>   Thank You!  The Action Plan is available at: https://www.epa.gov/asthma/coordinated-federal-action-plan-reduce-racial-and-ethnic-asthma-disparities    </vt:lpstr>
      <vt:lpstr>Federal &amp; State of Georgia Perspectives for Collaboration and Promotion of Home Interventions for Pediatric Asthma: A Call to Action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Federal &amp; State of Georgia Perspectives for Collaboration and Promotion of Home Interventions for Pediatric Asthma: A Call to Action</dc:title>
  <dc:creator>Melissa Frohna</dc:creator>
  <cp:lastModifiedBy>Melissa Frohna</cp:lastModifiedBy>
  <cp:revision>2</cp:revision>
  <dcterms:created xsi:type="dcterms:W3CDTF">2016-06-16T15:32:09Z</dcterms:created>
  <dcterms:modified xsi:type="dcterms:W3CDTF">2016-06-16T15:33:44Z</dcterms:modified>
</cp:coreProperties>
</file>