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1"/>
    <p:sldMasterId id="2147483672" r:id="rId12"/>
    <p:sldMasterId id="2147483677" r:id="rId13"/>
  </p:sldMasterIdLst>
  <p:notesMasterIdLst>
    <p:notesMasterId r:id="rId24"/>
  </p:notesMasterIdLst>
  <p:sldIdLst>
    <p:sldId id="273" r:id="rId14"/>
    <p:sldId id="278" r:id="rId15"/>
    <p:sldId id="275" r:id="rId16"/>
    <p:sldId id="282" r:id="rId17"/>
    <p:sldId id="281" r:id="rId18"/>
    <p:sldId id="279" r:id="rId19"/>
    <p:sldId id="284" r:id="rId20"/>
    <p:sldId id="285" r:id="rId21"/>
    <p:sldId id="287" r:id="rId22"/>
    <p:sldId id="288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402" autoAdjust="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EA77C-F234-4BE0-A492-A6F6AD52CBA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92953F7-0ABB-46E4-B2E8-3D6BCC9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3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53F7-0ABB-46E4-B2E8-3D6BCC9C02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0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5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2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E646-7990-4A96-A111-EE4ECFAD298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6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B9E-09A0-4AA1-8203-78CF76BD4FA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5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9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CC2F-7D45-4F5B-B7B3-551FE4C08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81DB-B98F-49DD-9D04-9C90B396C5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BF5C-466F-4323-9BCC-C44A11822B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16F3-B2EB-4AC3-9E8D-235509BA51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0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1ACA-0E23-44F3-99AD-9C19C7E01E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6BDE-47C1-46C4-888F-ECB209734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99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CC2F-7D45-4F5B-B7B3-551FE4C08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81DB-B98F-49DD-9D04-9C90B396C5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BF5C-466F-4323-9BCC-C44A11822B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16F3-B2EB-4AC3-9E8D-235509BA51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0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1ACA-0E23-44F3-99AD-9C19C7E01E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6BDE-47C1-46C4-888F-ECB209734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3D8C-8290-4135-B881-F1F3CF94F9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CA3E-4E02-4751-8105-AE80DB05D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1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500">
              <a:srgbClr val="CEE1F3"/>
            </a:gs>
            <a:gs pos="100000">
              <a:schemeClr val="bg1"/>
            </a:gs>
            <a:gs pos="65000">
              <a:schemeClr val="accent1">
                <a:lumMod val="60000"/>
                <a:lumOff val="40000"/>
              </a:schemeClr>
            </a:gs>
            <a:gs pos="43000">
              <a:schemeClr val="accent6">
                <a:lumMod val="60000"/>
                <a:lumOff val="40000"/>
              </a:schemeClr>
            </a:gs>
            <a:gs pos="8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 bands.jpg"/>
          <p:cNvPicPr>
            <a:picLocks noChangeAspect="1"/>
          </p:cNvPicPr>
          <p:nvPr userDrawn="1"/>
        </p:nvPicPr>
        <p:blipFill>
          <a:blip r:embed="rId6" cstate="print"/>
          <a:srcRect b="74805"/>
          <a:stretch>
            <a:fillRect/>
          </a:stretch>
        </p:blipFill>
        <p:spPr>
          <a:xfrm>
            <a:off x="0" y="0"/>
            <a:ext cx="12192000" cy="105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842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8" descr="color bands.jpg"/>
          <p:cNvPicPr>
            <a:picLocks noChangeAspect="1"/>
          </p:cNvPicPr>
          <p:nvPr userDrawn="1"/>
        </p:nvPicPr>
        <p:blipFill>
          <a:blip r:embed="rId7" cstate="print"/>
          <a:srcRect t="93622"/>
          <a:stretch>
            <a:fillRect/>
          </a:stretch>
        </p:blipFill>
        <p:spPr bwMode="auto">
          <a:xfrm>
            <a:off x="0" y="6464301"/>
            <a:ext cx="12192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3665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55F76-E375-49A4-8C31-574DDE03CC48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3665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3665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AD3654-DDCE-48E2-9E87-B1354775FA1A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1" charset="-128"/>
            </a:endParaRPr>
          </a:p>
        </p:txBody>
      </p:sp>
      <p:pic>
        <p:nvPicPr>
          <p:cNvPr id="9" name="Picture 8" descr="Final banner 2011.jpg"/>
          <p:cNvPicPr>
            <a:picLocks noChangeAspect="1"/>
          </p:cNvPicPr>
          <p:nvPr userDrawn="1"/>
        </p:nvPicPr>
        <p:blipFill rotWithShape="1">
          <a:blip r:embed="rId8" cstate="print"/>
          <a:srcRect l="83178" b="58862"/>
          <a:stretch/>
        </p:blipFill>
        <p:spPr>
          <a:xfrm>
            <a:off x="10141009" y="76201"/>
            <a:ext cx="2050991" cy="6811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877"/>
            <a:ext cx="10972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7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 bands.jpg"/>
          <p:cNvPicPr>
            <a:picLocks noChangeAspect="1"/>
          </p:cNvPicPr>
          <p:nvPr userDrawn="1"/>
        </p:nvPicPr>
        <p:blipFill>
          <a:blip r:embed="rId6" cstate="print"/>
          <a:srcRect b="74805"/>
          <a:stretch>
            <a:fillRect/>
          </a:stretch>
        </p:blipFill>
        <p:spPr>
          <a:xfrm>
            <a:off x="0" y="0"/>
            <a:ext cx="12192000" cy="105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842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8" descr="color bands.jpg"/>
          <p:cNvPicPr>
            <a:picLocks noChangeAspect="1"/>
          </p:cNvPicPr>
          <p:nvPr userDrawn="1"/>
        </p:nvPicPr>
        <p:blipFill>
          <a:blip r:embed="rId7" cstate="print"/>
          <a:srcRect t="93622"/>
          <a:stretch>
            <a:fillRect/>
          </a:stretch>
        </p:blipFill>
        <p:spPr bwMode="auto">
          <a:xfrm>
            <a:off x="0" y="6464301"/>
            <a:ext cx="12192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3665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55F76-E375-49A4-8C31-574DDE03CC48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pPr>
                <a:defRPr/>
              </a:pPr>
              <a:t>9/7/2016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3665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3665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AD3654-DDCE-48E2-9E87-B1354775FA1A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1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1" charset="-128"/>
            </a:endParaRPr>
          </a:p>
        </p:txBody>
      </p:sp>
      <p:pic>
        <p:nvPicPr>
          <p:cNvPr id="9" name="Picture 8" descr="Final banner 2011.jpg"/>
          <p:cNvPicPr>
            <a:picLocks noChangeAspect="1"/>
          </p:cNvPicPr>
          <p:nvPr userDrawn="1"/>
        </p:nvPicPr>
        <p:blipFill rotWithShape="1">
          <a:blip r:embed="rId8" cstate="print"/>
          <a:srcRect l="83178" b="58862"/>
          <a:stretch/>
        </p:blipFill>
        <p:spPr>
          <a:xfrm>
            <a:off x="10141009" y="76201"/>
            <a:ext cx="2050991" cy="6811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877"/>
            <a:ext cx="10972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9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hmacommunitynetwork.org/resources/conferenc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1668" y="4739331"/>
            <a:ext cx="12192000" cy="2505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</a:rPr>
              <a:t>Heidi </a:t>
            </a:r>
            <a:r>
              <a:rPr lang="en-US" sz="4100" dirty="0" err="1" smtClean="0">
                <a:solidFill>
                  <a:prstClr val="black"/>
                </a:solidFill>
                <a:latin typeface="Calibri" panose="020F0502020204030204"/>
              </a:rPr>
              <a:t>LeSane</a:t>
            </a:r>
            <a:endParaRPr lang="en-US" sz="4100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</a:rPr>
              <a:t>U.S</a:t>
            </a:r>
            <a:r>
              <a:rPr lang="en-US" sz="4100" dirty="0">
                <a:solidFill>
                  <a:prstClr val="black"/>
                </a:solidFill>
                <a:latin typeface="Calibri" panose="020F0502020204030204"/>
              </a:rPr>
              <a:t>. Environmental Protection </a:t>
            </a:r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</a:rPr>
              <a:t>Agency</a:t>
            </a:r>
          </a:p>
          <a:p>
            <a:r>
              <a:rPr lang="en-US" sz="4100" dirty="0" smtClean="0">
                <a:solidFill>
                  <a:prstClr val="black"/>
                </a:solidFill>
                <a:latin typeface="Calibri" panose="020F0502020204030204"/>
              </a:rPr>
              <a:t>Region 4</a:t>
            </a:r>
            <a:endParaRPr lang="en-US" sz="41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94" y="5765842"/>
            <a:ext cx="909277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24148" r="2500" b="5852"/>
          <a:stretch/>
        </p:blipFill>
        <p:spPr>
          <a:xfrm>
            <a:off x="3952741" y="479643"/>
            <a:ext cx="4040074" cy="4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9F57-0023-4D6B-AAD1-9BBAEB33B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07243"/>
            <a:ext cx="7467600" cy="715962"/>
          </a:xfrm>
        </p:spPr>
        <p:txBody>
          <a:bodyPr>
            <a:noAutofit/>
          </a:bodyPr>
          <a:lstStyle/>
          <a:p>
            <a:pPr lvl="0" algn="l"/>
            <a:r>
              <a:rPr lang="en-US" sz="3600" dirty="0">
                <a:ln>
                  <a:solidFill>
                    <a:schemeClr val="bg1"/>
                  </a:solidFill>
                </a:ln>
              </a:rPr>
              <a:t>HUD Healthy Homes Asthma Summits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164432"/>
            <a:ext cx="6858000" cy="5105400"/>
          </a:xfrm>
        </p:spPr>
        <p:txBody>
          <a:bodyPr>
            <a:normAutofit lnSpcReduction="10000"/>
          </a:bodyPr>
          <a:lstStyle/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dk1"/>
                </a:solidFill>
              </a:rPr>
              <a:t>Promote coverage of in-home asthma care services by Medicaid programs and private insurers (summits held in: Cleveland, Kansas City, Baltimore, Denver, </a:t>
            </a:r>
            <a:r>
              <a:rPr lang="en-US" sz="2200" dirty="0">
                <a:solidFill>
                  <a:schemeClr val="dk1"/>
                </a:solidFill>
                <a:ea typeface="Calibri"/>
                <a:cs typeface="Times New Roman"/>
              </a:rPr>
              <a:t>Philadelphia and Los Angeles .</a:t>
            </a:r>
            <a:r>
              <a:rPr lang="en-US" sz="2200" dirty="0">
                <a:solidFill>
                  <a:schemeClr val="dk1"/>
                </a:solidFill>
              </a:rPr>
              <a:t>  </a:t>
            </a: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dk1"/>
                </a:solidFill>
                <a:ea typeface="Calibri"/>
                <a:cs typeface="Times New Roman"/>
              </a:rPr>
              <a:t>HUD lead with assistance from EPA, CDC, and HHS Asst. Sec for Health. </a:t>
            </a: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ea typeface="Calibri"/>
                <a:cs typeface="Times New Roman"/>
              </a:rPr>
              <a:t>EPA is active collaborator and participant (highlights work from “local champions” and organizations that have made progress on the issue).</a:t>
            </a: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dk1"/>
                </a:solidFill>
              </a:rPr>
              <a:t>Materials from summits are posted on EPA’s Asthma Community Network website: </a:t>
            </a:r>
            <a:r>
              <a:rPr lang="en-US" sz="2200" dirty="0">
                <a:solidFill>
                  <a:schemeClr val="dk1"/>
                </a:solidFill>
                <a:hlinkClick r:id="rId3"/>
              </a:rPr>
              <a:t>www.asthmacommunitynetwork.org/resources/conferences/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</a:p>
          <a:p>
            <a:pPr marL="0" indent="0">
              <a:buNone/>
            </a:pPr>
            <a:endParaRPr lang="en-US" sz="2200" dirty="0">
              <a:solidFill>
                <a:schemeClr val="dk1"/>
              </a:solidFill>
              <a:ea typeface="Calibri"/>
              <a:cs typeface="Times New Roman"/>
            </a:endParaRPr>
          </a:p>
          <a:p>
            <a:endParaRPr lang="en-US" sz="2200" dirty="0">
              <a:solidFill>
                <a:schemeClr val="dk1"/>
              </a:solidFill>
              <a:ea typeface="Calibri"/>
              <a:cs typeface="Times New Roman"/>
            </a:endParaRPr>
          </a:p>
          <a:p>
            <a:endParaRPr lang="en-US" sz="2200" dirty="0"/>
          </a:p>
        </p:txBody>
      </p:sp>
      <p:pic>
        <p:nvPicPr>
          <p:cNvPr id="8" name="Picture 2" descr="House by Anonymous - House by Gabrielle Nowicki. From old OCAL sit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0"/>
            <a:ext cx="170120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10" y="1854054"/>
            <a:ext cx="2270891" cy="18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620000" cy="99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Federal Efforts to Combat Asthma Disparities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501" y="4671046"/>
            <a:ext cx="1058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ＭＳ Ｐゴシック" pitchFamily="1" charset="-128"/>
              </a:rPr>
              <a:t>May 2013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091770" y="1623276"/>
            <a:ext cx="3295813" cy="2925209"/>
            <a:chOff x="5609460" y="1745836"/>
            <a:chExt cx="3477553" cy="3154483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5077" r="5650" b="10401"/>
            <a:stretch>
              <a:fillRect/>
            </a:stretch>
          </p:blipFill>
          <p:spPr bwMode="auto">
            <a:xfrm>
              <a:off x="5609460" y="1775293"/>
              <a:ext cx="2649478" cy="31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1154" t="16809" r="27525" b="69779"/>
            <a:stretch/>
          </p:blipFill>
          <p:spPr bwMode="auto">
            <a:xfrm rot="958861">
              <a:off x="7325484" y="1745836"/>
              <a:ext cx="1761529" cy="69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8100000" sx="103000" sy="103000" algn="tr" rotWithShape="0">
                <a:schemeClr val="bg1"/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1660084" y="1263639"/>
            <a:ext cx="4435916" cy="3691442"/>
            <a:chOff x="136084" y="1263639"/>
            <a:chExt cx="4667288" cy="3936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6" b="2945"/>
            <a:stretch>
              <a:fillRect/>
            </a:stretch>
          </p:blipFill>
          <p:spPr bwMode="auto">
            <a:xfrm>
              <a:off x="2062752" y="1769338"/>
              <a:ext cx="2740620" cy="316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84093" y="1263639"/>
              <a:ext cx="2581633" cy="2097295"/>
              <a:chOff x="284093" y="1263639"/>
              <a:chExt cx="2581633" cy="2097295"/>
            </a:xfrm>
          </p:grpSpPr>
          <p:grpSp>
            <p:nvGrpSpPr>
              <p:cNvPr id="14" name="Group 10"/>
              <p:cNvGrpSpPr/>
              <p:nvPr/>
            </p:nvGrpSpPr>
            <p:grpSpPr>
              <a:xfrm rot="20829353">
                <a:off x="305715" y="1263639"/>
                <a:ext cx="2538474" cy="2097295"/>
                <a:chOff x="533400" y="949036"/>
                <a:chExt cx="3657600" cy="2594263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44375" t="21500" r="10625" b="56000"/>
                <a:stretch>
                  <a:fillRect/>
                </a:stretch>
              </p:blipFill>
              <p:spPr bwMode="auto">
                <a:xfrm>
                  <a:off x="533400" y="1981200"/>
                  <a:ext cx="3657600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50000" t="18500" r="7813" b="74000"/>
                <a:stretch>
                  <a:fillRect/>
                </a:stretch>
              </p:blipFill>
              <p:spPr bwMode="auto">
                <a:xfrm>
                  <a:off x="533400" y="3141132"/>
                  <a:ext cx="3619500" cy="402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3693" t="28935" r="6875" b="53843"/>
                <a:stretch>
                  <a:fillRect/>
                </a:stretch>
              </p:blipFill>
              <p:spPr bwMode="auto">
                <a:xfrm>
                  <a:off x="609600" y="949036"/>
                  <a:ext cx="3505200" cy="955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" name="Rectangle 2"/>
              <p:cNvSpPr/>
              <p:nvPr/>
            </p:nvSpPr>
            <p:spPr>
              <a:xfrm rot="20851614">
                <a:off x="284093" y="2626096"/>
                <a:ext cx="1758634" cy="188126"/>
              </a:xfrm>
              <a:prstGeom prst="rect">
                <a:avLst/>
              </a:prstGeom>
              <a:solidFill>
                <a:schemeClr val="accent1"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0851614">
                <a:off x="543164" y="3144348"/>
                <a:ext cx="2322562" cy="175174"/>
              </a:xfrm>
              <a:prstGeom prst="rect">
                <a:avLst/>
              </a:prstGeom>
              <a:solidFill>
                <a:schemeClr val="accent1"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6084" y="3568270"/>
              <a:ext cx="2920467" cy="1632169"/>
              <a:chOff x="165897" y="4703860"/>
              <a:chExt cx="2920467" cy="1632169"/>
            </a:xfrm>
          </p:grpSpPr>
          <p:grpSp>
            <p:nvGrpSpPr>
              <p:cNvPr id="10" name="Group 14"/>
              <p:cNvGrpSpPr/>
              <p:nvPr/>
            </p:nvGrpSpPr>
            <p:grpSpPr>
              <a:xfrm rot="20880526">
                <a:off x="176125" y="4703860"/>
                <a:ext cx="2907828" cy="1632169"/>
                <a:chOff x="812800" y="1385455"/>
                <a:chExt cx="3820160" cy="2692507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23581" t="37912" r="2187" b="42324"/>
                <a:stretch>
                  <a:fillRect/>
                </a:stretch>
              </p:blipFill>
              <p:spPr bwMode="auto">
                <a:xfrm>
                  <a:off x="838200" y="1385455"/>
                  <a:ext cx="3733800" cy="1018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4062" t="75500" r="49063" b="6500"/>
                <a:stretch>
                  <a:fillRect/>
                </a:stretch>
              </p:blipFill>
              <p:spPr bwMode="auto">
                <a:xfrm>
                  <a:off x="822960" y="2438400"/>
                  <a:ext cx="3810000" cy="914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52812" t="54500" r="1838" b="31503"/>
                <a:stretch>
                  <a:fillRect/>
                </a:stretch>
              </p:blipFill>
              <p:spPr bwMode="auto">
                <a:xfrm>
                  <a:off x="812800" y="3352800"/>
                  <a:ext cx="3759200" cy="725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" name="Rectangle 20"/>
              <p:cNvSpPr/>
              <p:nvPr/>
            </p:nvSpPr>
            <p:spPr>
              <a:xfrm rot="20851614">
                <a:off x="1327730" y="5369296"/>
                <a:ext cx="1758634" cy="188126"/>
              </a:xfrm>
              <a:prstGeom prst="rect">
                <a:avLst/>
              </a:prstGeom>
              <a:solidFill>
                <a:schemeClr val="accent1"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0851614">
                <a:off x="165897" y="4965155"/>
                <a:ext cx="2744545" cy="192780"/>
              </a:xfrm>
              <a:prstGeom prst="rect">
                <a:avLst/>
              </a:prstGeom>
              <a:solidFill>
                <a:schemeClr val="accent1">
                  <a:alpha val="3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524000" y="5373555"/>
            <a:ext cx="91440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Foundation: 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Effective asthma care must be comprehensive &amp; address the environment &amp; self management skills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Focus: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Environment, in-home asthma care, local capacity</a:t>
            </a:r>
          </a:p>
        </p:txBody>
      </p:sp>
    </p:spTree>
    <p:extLst>
      <p:ext uri="{BB962C8B-B14F-4D97-AF65-F5344CB8AC3E}">
        <p14:creationId xmlns:p14="http://schemas.microsoft.com/office/powerpoint/2010/main" val="5020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8229600" cy="906463"/>
          </a:xfrm>
        </p:spPr>
        <p:txBody>
          <a:bodyPr/>
          <a:lstStyle/>
          <a:p>
            <a:r>
              <a:rPr lang="en-US" sz="7200" dirty="0" smtClean="0"/>
              <a:t>EPA’s Goal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97228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Equip</a:t>
            </a:r>
            <a:r>
              <a:rPr lang="en-US" sz="4000" b="1" i="1" dirty="0">
                <a:solidFill>
                  <a:srgbClr val="0070B9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en-US" sz="4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health, housing, environmental and health insurance </a:t>
            </a:r>
            <a:r>
              <a:rPr lang="en-US" sz="4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programs to </a:t>
            </a:r>
            <a:r>
              <a:rPr lang="en-US" sz="4000" b="1" i="1" u="sng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effectively support</a:t>
            </a:r>
            <a:r>
              <a:rPr lang="en-US" sz="4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 the </a:t>
            </a:r>
            <a:r>
              <a:rPr lang="en-US" sz="4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delivery, infrastructure and/or sustainable financing </a:t>
            </a:r>
            <a:r>
              <a:rPr lang="en-US" sz="4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of environmental asthma interventions at </a:t>
            </a:r>
            <a:r>
              <a:rPr lang="en-US" sz="4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home and school. </a:t>
            </a:r>
            <a:endParaRPr lang="en-US" sz="4000" i="1" dirty="0">
              <a:solidFill>
                <a:srgbClr val="597BBB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19" y="15877"/>
            <a:ext cx="8229600" cy="906463"/>
          </a:xfrm>
        </p:spPr>
        <p:txBody>
          <a:bodyPr/>
          <a:lstStyle/>
          <a:p>
            <a:r>
              <a:rPr lang="en-US" dirty="0" smtClean="0"/>
              <a:t>Our Approach:</a:t>
            </a:r>
            <a:br>
              <a:rPr lang="en-US" dirty="0" smtClean="0"/>
            </a:br>
            <a:r>
              <a:rPr lang="en-US" sz="2200" dirty="0"/>
              <a:t>Securing Sustainable Financing for In-Home Asthma Care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639206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Equip 300</a:t>
            </a:r>
            <a:r>
              <a:rPr lang="en-US" sz="2000" b="1" i="1" dirty="0">
                <a:solidFill>
                  <a:srgbClr val="0070B9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en-US" sz="2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health, housing, environmental and health insurance </a:t>
            </a:r>
            <a:r>
              <a:rPr lang="en-US" sz="2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programs to </a:t>
            </a:r>
            <a:r>
              <a:rPr lang="en-US" sz="2000" b="1" i="1" u="sng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effectively support</a:t>
            </a:r>
            <a:r>
              <a:rPr lang="en-US" sz="2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 the </a:t>
            </a:r>
            <a:r>
              <a:rPr lang="en-US" sz="2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delivery, infrastructure and/or sustainable financing </a:t>
            </a:r>
            <a:r>
              <a:rPr lang="en-US" sz="2000" b="1" i="1" dirty="0">
                <a:solidFill>
                  <a:srgbClr val="253C5F"/>
                </a:solidFill>
                <a:latin typeface="Arial" charset="0"/>
                <a:ea typeface="ＭＳ Ｐゴシック" pitchFamily="1" charset="-128"/>
              </a:rPr>
              <a:t>of environmental asthma interventions at </a:t>
            </a:r>
            <a:r>
              <a:rPr lang="en-US" sz="2000" b="1" i="1" dirty="0">
                <a:solidFill>
                  <a:srgbClr val="597BBB"/>
                </a:solidFill>
                <a:latin typeface="Arial" charset="0"/>
                <a:ea typeface="ＭＳ Ｐゴシック" pitchFamily="1" charset="-128"/>
              </a:rPr>
              <a:t>home and school. </a:t>
            </a:r>
            <a:endParaRPr lang="en-US" sz="2000" i="1" dirty="0">
              <a:solidFill>
                <a:srgbClr val="597BBB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4142" r="33832" b="53139"/>
          <a:stretch/>
        </p:blipFill>
        <p:spPr>
          <a:xfrm>
            <a:off x="1676401" y="1219200"/>
            <a:ext cx="1908089" cy="20265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098589" y="4088719"/>
            <a:ext cx="2971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Influence Health Plans, State Medicaid &amp; Key Stakeholders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86600" y="4095581"/>
            <a:ext cx="2971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Equip Programs to Act</a:t>
            </a:r>
          </a:p>
        </p:txBody>
      </p:sp>
    </p:spTree>
    <p:extLst>
      <p:ext uri="{BB962C8B-B14F-4D97-AF65-F5344CB8AC3E}">
        <p14:creationId xmlns:p14="http://schemas.microsoft.com/office/powerpoint/2010/main" val="13369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36404"/>
            <a:ext cx="8039100" cy="906463"/>
          </a:xfrm>
        </p:spPr>
        <p:txBody>
          <a:bodyPr/>
          <a:lstStyle/>
          <a:p>
            <a:r>
              <a:rPr lang="en-US" sz="2800" dirty="0"/>
              <a:t>Stakeholders Who Drive Change within State Medicaid Programs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16F3-B2EB-4AC3-9E8D-235509BA5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828148"/>
            <a:ext cx="5615517" cy="561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706" y="1505605"/>
            <a:ext cx="4267200" cy="451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Key Interests Represented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charset="0"/>
                <a:ea typeface="ＭＳ Ｐゴシック" pitchFamily="1" charset="-128"/>
              </a:rPr>
              <a:t>People paying for services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  <a:latin typeface="Arial" charset="0"/>
              <a:ea typeface="ＭＳ Ｐゴシック" pitchFamily="1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pitchFamily="1" charset="-128"/>
              </a:rPr>
              <a:t>State Medicaid/Legislature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pitchFamily="1" charset="-128"/>
              </a:rPr>
              <a:t>Health Plans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65C8A"/>
                </a:solidFill>
                <a:latin typeface="Arial" charset="0"/>
                <a:ea typeface="ＭＳ Ｐゴシック" pitchFamily="1" charset="-128"/>
              </a:rPr>
              <a:t>People delivering services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  <a:latin typeface="Arial" charset="0"/>
                <a:ea typeface="ＭＳ Ｐゴシック" pitchFamily="1" charset="-128"/>
              </a:rPr>
              <a:t>People supporting and driving change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charset="0"/>
              <a:ea typeface="ＭＳ Ｐゴシック" pitchFamily="1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charset="0"/>
                <a:ea typeface="ＭＳ Ｐゴシック" pitchFamily="1" charset="-128"/>
              </a:rPr>
              <a:t>Regional health, housing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5943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620000" cy="99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000" dirty="0"/>
              <a:t>Key Considerations for Securing Sustainable Financing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6729" y="1278602"/>
            <a:ext cx="5562600" cy="4919664"/>
          </a:xfrm>
        </p:spPr>
        <p:txBody>
          <a:bodyPr>
            <a:noAutofit/>
          </a:bodyPr>
          <a:lstStyle/>
          <a:p>
            <a:r>
              <a:rPr lang="en-US" sz="2200" dirty="0"/>
              <a:t>Delivery Provider</a:t>
            </a:r>
          </a:p>
          <a:p>
            <a:pPr lvl="1"/>
            <a:r>
              <a:rPr lang="en-US" sz="1800" b="1" dirty="0"/>
              <a:t>Community Health Worker</a:t>
            </a:r>
          </a:p>
          <a:p>
            <a:pPr lvl="1"/>
            <a:r>
              <a:rPr lang="en-US" sz="1800" dirty="0"/>
              <a:t>Nurse, RT, other licensed practitioner</a:t>
            </a:r>
          </a:p>
          <a:p>
            <a:endParaRPr lang="en-US" sz="500" dirty="0"/>
          </a:p>
          <a:p>
            <a:r>
              <a:rPr lang="en-US" sz="2200" dirty="0"/>
              <a:t>Program Components</a:t>
            </a:r>
          </a:p>
          <a:p>
            <a:pPr lvl="1"/>
            <a:r>
              <a:rPr lang="en-US" sz="1800" dirty="0"/>
              <a:t>Education</a:t>
            </a:r>
          </a:p>
          <a:p>
            <a:pPr lvl="1"/>
            <a:r>
              <a:rPr lang="en-US" sz="1800" dirty="0"/>
              <a:t>Environmental assessment</a:t>
            </a:r>
          </a:p>
          <a:p>
            <a:pPr lvl="1"/>
            <a:r>
              <a:rPr lang="en-US" sz="2000" b="1" i="1" dirty="0"/>
              <a:t>Intervention/Remediation</a:t>
            </a:r>
          </a:p>
          <a:p>
            <a:pPr lvl="1"/>
            <a:endParaRPr lang="en-US" sz="500" dirty="0"/>
          </a:p>
          <a:p>
            <a:r>
              <a:rPr lang="en-US" sz="2200" dirty="0"/>
              <a:t>Community Support System &amp; Infrastructure</a:t>
            </a:r>
          </a:p>
          <a:p>
            <a:pPr lvl="1"/>
            <a:r>
              <a:rPr lang="en-US" sz="1800" dirty="0"/>
              <a:t>Link with clinical care</a:t>
            </a:r>
          </a:p>
          <a:p>
            <a:pPr lvl="1"/>
            <a:r>
              <a:rPr lang="en-US" sz="1800" dirty="0"/>
              <a:t>Connection to housing &amp; environment programs</a:t>
            </a:r>
          </a:p>
          <a:p>
            <a:pPr lvl="1"/>
            <a:endParaRPr lang="en-US" sz="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Population served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Program Outcomes &amp; Return on Investment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24148" r="2500" b="5852"/>
          <a:stretch/>
        </p:blipFill>
        <p:spPr>
          <a:xfrm>
            <a:off x="6324600" y="1424336"/>
            <a:ext cx="472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55513" t="24517" r="8847" b="2612"/>
          <a:stretch/>
        </p:blipFill>
        <p:spPr bwMode="auto">
          <a:xfrm>
            <a:off x="2743201" y="1295401"/>
            <a:ext cx="6517585" cy="501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0B12-D88A-48BD-959F-B25C102C6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4192" y="38100"/>
            <a:ext cx="7032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prstClr val="white"/>
                </a:solidFill>
                <a:latin typeface="Arial" charset="0"/>
                <a:ea typeface="ＭＳ Ｐゴシック" pitchFamily="1" charset="-128"/>
              </a:rPr>
              <a:t>Communities in Action</a:t>
            </a:r>
          </a:p>
        </p:txBody>
      </p:sp>
    </p:spTree>
    <p:extLst>
      <p:ext uri="{BB962C8B-B14F-4D97-AF65-F5344CB8AC3E}">
        <p14:creationId xmlns:p14="http://schemas.microsoft.com/office/powerpoint/2010/main" val="3983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"/>
          <a:stretch/>
        </p:blipFill>
        <p:spPr>
          <a:xfrm>
            <a:off x="1524000" y="1066801"/>
            <a:ext cx="7162800" cy="54019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76201"/>
            <a:ext cx="6781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5pPr>
            <a:lvl6pPr marL="457146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6pPr>
            <a:lvl7pPr marL="914293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7pPr>
            <a:lvl8pPr marL="137144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8pPr>
            <a:lvl9pPr marL="1828586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</a:rPr>
              <a:t>Financing In-Home Asthma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183105"/>
            <a:ext cx="1828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4758" y="1191126"/>
            <a:ext cx="167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4790" y="3962400"/>
            <a:ext cx="1299411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938336"/>
            <a:ext cx="1371600" cy="252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4758" y="3950368"/>
            <a:ext cx="1921042" cy="240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0" y="2209800"/>
            <a:ext cx="213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Resources are bucketed for ease of use and to highlight key topic areas.</a:t>
            </a:r>
          </a:p>
        </p:txBody>
      </p:sp>
    </p:spTree>
    <p:extLst>
      <p:ext uri="{BB962C8B-B14F-4D97-AF65-F5344CB8AC3E}">
        <p14:creationId xmlns:p14="http://schemas.microsoft.com/office/powerpoint/2010/main" val="6395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04434"/>
            <a:ext cx="6054846" cy="5907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066801"/>
            <a:ext cx="6019800" cy="461665"/>
          </a:xfrm>
          <a:prstGeom prst="rect">
            <a:avLst/>
          </a:prstGeom>
          <a:solidFill>
            <a:srgbClr val="FDB249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a typeface="ＭＳ Ｐゴシック" pitchFamily="1" charset="-128"/>
              </a:rPr>
              <a:t>Understanding Sustainable Financing Options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28800" y="76201"/>
            <a:ext cx="6781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5pPr>
            <a:lvl6pPr marL="457146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6pPr>
            <a:lvl7pPr marL="914293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7pPr>
            <a:lvl8pPr marL="137144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8pPr>
            <a:lvl9pPr marL="1828586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</a:rPr>
              <a:t>Financing In-Home Asthma 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21336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ea typeface="ＭＳ Ｐゴシック" pitchFamily="1" charset="-128"/>
              </a:rPr>
              <a:t>Bringing multiple streams of funding together to cover the full spectrum of in-home asthma care is often referred to as "braided funding." </a:t>
            </a:r>
          </a:p>
          <a:p>
            <a:endParaRPr lang="en-US" sz="2000" i="1" dirty="0">
              <a:solidFill>
                <a:prstClr val="black"/>
              </a:solidFill>
              <a:ea typeface="ＭＳ Ｐゴシック" pitchFamily="1" charset="-128"/>
            </a:endParaRPr>
          </a:p>
          <a:p>
            <a:r>
              <a:rPr lang="en-US" sz="2000" i="1" dirty="0">
                <a:solidFill>
                  <a:prstClr val="black"/>
                </a:solidFill>
                <a:ea typeface="ＭＳ Ｐゴシック" pitchFamily="1" charset="-128"/>
              </a:rPr>
              <a:t>The illustration here represents ways that funding for home-based asthma care services can be combined to cover critical in-home asthma care needs.</a:t>
            </a:r>
          </a:p>
        </p:txBody>
      </p:sp>
    </p:spTree>
    <p:extLst>
      <p:ext uri="{BB962C8B-B14F-4D97-AF65-F5344CB8AC3E}">
        <p14:creationId xmlns:p14="http://schemas.microsoft.com/office/powerpoint/2010/main" val="34239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1CF4207-6E0B-4B5D-BF05-98A0241FAF6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CDB95AB-9327-41F2-A5D6-DAF3F9018B2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DC438F6-9AB3-4256-9243-99799B84904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ABAAABF-85C0-4A59-B4BF-42743312EC0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CC3239D-696E-4B68-AC2C-0B728509A24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8F2C9FC-66C8-412E-AB68-B6468DC2017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EA47F80-F7C9-4188-BC75-32FEBE6B0A1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B6555AA-75B1-4A47-B00E-50863852393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B56E33A-E3A2-47D9-9216-1F975340DDE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26603ED-6645-4D36-B38E-46B8B1218BB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385</Words>
  <Application>Microsoft Office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1_Office Theme</vt:lpstr>
      <vt:lpstr>2_Office Theme</vt:lpstr>
      <vt:lpstr>3_Office Theme</vt:lpstr>
      <vt:lpstr>PowerPoint Presentation</vt:lpstr>
      <vt:lpstr>Federal Efforts to Combat Asthma Disparities</vt:lpstr>
      <vt:lpstr>EPA’s Goal</vt:lpstr>
      <vt:lpstr>Our Approach: Securing Sustainable Financing for In-Home Asthma Care Services</vt:lpstr>
      <vt:lpstr>Stakeholders Who Drive Change within State Medicaid Programs </vt:lpstr>
      <vt:lpstr>Key Considerations for Securing Sustainable Financing</vt:lpstr>
      <vt:lpstr>PowerPoint Presentation</vt:lpstr>
      <vt:lpstr>PowerPoint Presentation</vt:lpstr>
      <vt:lpstr>PowerPoint Presentation</vt:lpstr>
      <vt:lpstr>HUD Healthy Homes Asthma Summits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Momentum</dc:title>
  <dc:creator>Enger, Tracy</dc:creator>
  <cp:lastModifiedBy>LeSane, Heidi</cp:lastModifiedBy>
  <cp:revision>12</cp:revision>
  <cp:lastPrinted>2016-09-07T19:08:47Z</cp:lastPrinted>
  <dcterms:created xsi:type="dcterms:W3CDTF">2016-09-07T18:12:33Z</dcterms:created>
  <dcterms:modified xsi:type="dcterms:W3CDTF">2016-09-07T19:36:04Z</dcterms:modified>
</cp:coreProperties>
</file>