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60" r:id="rId2"/>
    <p:sldMasterId id="2147483723" r:id="rId3"/>
    <p:sldMasterId id="2147483710" r:id="rId4"/>
    <p:sldMasterId id="2147483733" r:id="rId5"/>
    <p:sldMasterId id="2147483745" r:id="rId6"/>
  </p:sldMasterIdLst>
  <p:notesMasterIdLst>
    <p:notesMasterId r:id="rId25"/>
  </p:notesMasterIdLst>
  <p:handoutMasterIdLst>
    <p:handoutMasterId r:id="rId26"/>
  </p:handoutMasterIdLst>
  <p:sldIdLst>
    <p:sldId id="358" r:id="rId7"/>
    <p:sldId id="548" r:id="rId8"/>
    <p:sldId id="553" r:id="rId9"/>
    <p:sldId id="515" r:id="rId10"/>
    <p:sldId id="550" r:id="rId11"/>
    <p:sldId id="552" r:id="rId12"/>
    <p:sldId id="516" r:id="rId13"/>
    <p:sldId id="524" r:id="rId14"/>
    <p:sldId id="542" r:id="rId15"/>
    <p:sldId id="544" r:id="rId16"/>
    <p:sldId id="545" r:id="rId17"/>
    <p:sldId id="547" r:id="rId18"/>
    <p:sldId id="546" r:id="rId19"/>
    <p:sldId id="543" r:id="rId20"/>
    <p:sldId id="549" r:id="rId21"/>
    <p:sldId id="554" r:id="rId22"/>
    <p:sldId id="540" r:id="rId23"/>
    <p:sldId id="538" r:id="rId2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77732p" initials="j" lastIdx="1" clrIdx="0"/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B29"/>
    <a:srgbClr val="2169B1"/>
    <a:srgbClr val="69A12B"/>
    <a:srgbClr val="4F7A20"/>
    <a:srgbClr val="1C5998"/>
    <a:srgbClr val="365C9A"/>
    <a:srgbClr val="135992"/>
    <a:srgbClr val="173671"/>
    <a:srgbClr val="005A9B"/>
    <a:srgbClr val="83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9812" autoAdjust="0"/>
  </p:normalViewPr>
  <p:slideViewPr>
    <p:cSldViewPr snapToGrid="0" snapToObjects="1">
      <p:cViewPr>
        <p:scale>
          <a:sx n="75" d="100"/>
          <a:sy n="75" d="100"/>
        </p:scale>
        <p:origin x="-199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05E239B-AD28-0A4E-B345-25D91EB57DFB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5DC6C98-7530-9E4F-9802-3F4EDDD2A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39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49FDDFB-88B7-7344-AA57-DF0D751F353D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4D77B80-4AD6-F742-98A9-A29BDC68E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87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</a:t>
            </a:r>
            <a:r>
              <a:rPr lang="en-US" baseline="0" dirty="0" smtClean="0"/>
              <a:t> he original title – Strengthening our Culture of Quality through Population Health?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7B80-4AD6-F742-98A9-A29BDC68E2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0" y="1535113"/>
            <a:ext cx="9144000" cy="3575050"/>
          </a:xfrm>
          <a:prstGeom prst="rect">
            <a:avLst/>
          </a:prstGeom>
          <a:noFill/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0428" y="524334"/>
            <a:ext cx="7772400" cy="5034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defRPr sz="2400" b="1" i="0" baseline="0">
                <a:ln>
                  <a:noFill/>
                </a:ln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28" y="776046"/>
            <a:ext cx="8066372" cy="5945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0" i="1" dirty="0">
              <a:solidFill>
                <a:srgbClr val="1359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2FAB97-60C2-4696-891C-4D623D6B9C8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7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743" y="2539782"/>
            <a:ext cx="3645254" cy="208121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3680"/>
              </a:lnSpc>
              <a:defRPr sz="3200" b="1" i="0"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62743" y="2469235"/>
            <a:ext cx="3645254" cy="12111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3680"/>
              </a:lnSpc>
              <a:defRPr sz="3200" b="1" i="0"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744" y="3604008"/>
            <a:ext cx="3645254" cy="10757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1">
                <a:solidFill>
                  <a:srgbClr val="1359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3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75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825" y="1400310"/>
            <a:ext cx="7263975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1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/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6" y="1400310"/>
            <a:ext cx="409209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656022" y="1400311"/>
            <a:ext cx="3487978" cy="283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8782" y="1400311"/>
            <a:ext cx="409209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400311"/>
            <a:ext cx="3127863" cy="283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1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/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4" y="3680333"/>
            <a:ext cx="7358048" cy="19402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400311"/>
            <a:ext cx="7721176" cy="198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1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/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4" y="1482619"/>
            <a:ext cx="7358048" cy="19402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3552071"/>
            <a:ext cx="7721176" cy="198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1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352199"/>
            <a:ext cx="7263976" cy="41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0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0" y="1535113"/>
            <a:ext cx="9144000" cy="3575050"/>
          </a:xfrm>
          <a:prstGeom prst="rect">
            <a:avLst/>
          </a:prstGeom>
          <a:noFill/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20428" y="425477"/>
            <a:ext cx="7772400" cy="5034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defRPr sz="2400" b="1" i="0" baseline="0">
                <a:ln>
                  <a:noFill/>
                </a:ln>
                <a:solidFill>
                  <a:srgbClr val="CF5B29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0428" y="776046"/>
            <a:ext cx="8066372" cy="5945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0" i="1" dirty="0">
              <a:solidFill>
                <a:srgbClr val="135992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 rot="16200000">
            <a:off x="1495128" y="4486886"/>
            <a:ext cx="1498973" cy="3042378"/>
            <a:chOff x="3104287" y="2259669"/>
            <a:chExt cx="2043271" cy="4147107"/>
          </a:xfrm>
        </p:grpSpPr>
        <p:grpSp>
          <p:nvGrpSpPr>
            <p:cNvPr id="7" name="Group 6"/>
            <p:cNvGrpSpPr/>
            <p:nvPr/>
          </p:nvGrpSpPr>
          <p:grpSpPr>
            <a:xfrm>
              <a:off x="3104287" y="2259669"/>
              <a:ext cx="1312784" cy="2732334"/>
              <a:chOff x="80863" y="4419355"/>
              <a:chExt cx="1007734" cy="209742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695" y="6058878"/>
                <a:ext cx="457902" cy="45790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alphaModFix amt="58000"/>
              </a:blip>
              <a:stretch>
                <a:fillRect/>
              </a:stretch>
            </p:blipFill>
            <p:spPr>
              <a:xfrm>
                <a:off x="444942" y="5711040"/>
                <a:ext cx="261438" cy="26143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alphaModFix amt="81000"/>
              </a:blip>
              <a:stretch>
                <a:fillRect/>
              </a:stretch>
            </p:blipFill>
            <p:spPr>
              <a:xfrm>
                <a:off x="818519" y="5503680"/>
                <a:ext cx="188932" cy="18893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screen">
                <a:alphaModFix amt="5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008" y="539775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2672" y="5773647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alphaModFix amt="41000"/>
              </a:blip>
              <a:stretch>
                <a:fillRect/>
              </a:stretch>
            </p:blipFill>
            <p:spPr>
              <a:xfrm>
                <a:off x="183504" y="4838400"/>
                <a:ext cx="321918" cy="32191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863" y="5246385"/>
                <a:ext cx="105925" cy="10592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screen">
                <a:alphaModFix amt="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013" y="4419355"/>
                <a:ext cx="82026" cy="82026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279082" y="4888298"/>
              <a:ext cx="868476" cy="1518478"/>
              <a:chOff x="80863" y="-172743"/>
              <a:chExt cx="741428" cy="121068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alphaModFix amt="72000"/>
              </a:blip>
              <a:stretch>
                <a:fillRect/>
              </a:stretch>
            </p:blipFill>
            <p:spPr>
              <a:xfrm flipH="1">
                <a:off x="80863" y="98575"/>
                <a:ext cx="179170" cy="17917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alphaModFix amt="41000"/>
              </a:blip>
              <a:stretch>
                <a:fillRect/>
              </a:stretch>
            </p:blipFill>
            <p:spPr>
              <a:xfrm flipH="1">
                <a:off x="303934" y="341775"/>
                <a:ext cx="237071" cy="23707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screen">
                <a:alphaModFix amt="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03576" y="485392"/>
                <a:ext cx="92452" cy="9245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screen">
                <a:alphaModFix amt="2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08398" y="945493"/>
                <a:ext cx="92452" cy="9245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screen">
                <a:alphaModFix amt="4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8553" y="762744"/>
                <a:ext cx="71593" cy="7159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flipH="1">
                <a:off x="422632" y="-172743"/>
                <a:ext cx="399659" cy="399659"/>
              </a:xfrm>
              <a:prstGeom prst="rect">
                <a:avLst/>
              </a:prstGeom>
            </p:spPr>
          </p:pic>
        </p:grpSp>
      </p:grpSp>
      <p:sp>
        <p:nvSpPr>
          <p:cNvPr id="45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881847"/>
            <a:ext cx="6399212" cy="4651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US" sz="2200" b="0" i="1" dirty="0" smtClean="0">
                <a:solidFill>
                  <a:srgbClr val="135992"/>
                </a:solidFill>
                <a:latin typeface="+mn-lt"/>
                <a:cs typeface="Calibri"/>
              </a:rPr>
              <a:t>Click to Add Subtitle</a:t>
            </a:r>
            <a:endParaRPr lang="en-US" sz="2200" b="0" i="1" dirty="0">
              <a:solidFill>
                <a:srgbClr val="135992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1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49FAEAF-02CE-9941-ACAA-753243AA8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36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848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825" y="1400310"/>
            <a:ext cx="7263975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1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/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6" y="1400310"/>
            <a:ext cx="409209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656022" y="1400311"/>
            <a:ext cx="3487978" cy="283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8782" y="1400311"/>
            <a:ext cx="409209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400311"/>
            <a:ext cx="3127863" cy="2832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/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4" y="3680333"/>
            <a:ext cx="7358048" cy="19402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400311"/>
            <a:ext cx="7721176" cy="198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0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/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2824" y="1482619"/>
            <a:ext cx="7358048" cy="19402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9224" indent="-285750">
              <a:buSzPct val="100000"/>
              <a:buFont typeface="Lucida Grande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14400" indent="-228600">
              <a:buFont typeface="Lucida Grande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3552071"/>
            <a:ext cx="7721176" cy="198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1422824" y="1352199"/>
            <a:ext cx="7263976" cy="4185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8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D45821"/>
                </a:solidFill>
              </a:defRPr>
            </a:lvl1pPr>
          </a:lstStyle>
          <a:p>
            <a:fld id="{0148B735-CCF8-CB4E-B054-8816D5746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marL="0" indent="0" algn="l">
              <a:defRPr sz="2400" b="1" i="0">
                <a:solidFill>
                  <a:srgbClr val="CF5B29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3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0" y="6235922"/>
            <a:ext cx="2066305" cy="6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666" r:id="rId7"/>
    <p:sldLayoutId id="214748375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 flipH="1">
            <a:off x="2477717" y="2592937"/>
            <a:ext cx="1007734" cy="2097425"/>
            <a:chOff x="80863" y="4419355"/>
            <a:chExt cx="1007734" cy="2097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695" y="6058878"/>
              <a:ext cx="457902" cy="4579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alphaModFix amt="58000"/>
            </a:blip>
            <a:stretch>
              <a:fillRect/>
            </a:stretch>
          </p:blipFill>
          <p:spPr>
            <a:xfrm>
              <a:off x="444942" y="5711040"/>
              <a:ext cx="261438" cy="2614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alphaModFix amt="81000"/>
            </a:blip>
            <a:stretch>
              <a:fillRect/>
            </a:stretch>
          </p:blipFill>
          <p:spPr>
            <a:xfrm>
              <a:off x="818519" y="5503680"/>
              <a:ext cx="188932" cy="1889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08" y="5397755"/>
              <a:ext cx="105925" cy="105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72" y="5773647"/>
              <a:ext cx="105925" cy="1059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alphaModFix amt="41000"/>
            </a:blip>
            <a:stretch>
              <a:fillRect/>
            </a:stretch>
          </p:blipFill>
          <p:spPr>
            <a:xfrm>
              <a:off x="183504" y="4838400"/>
              <a:ext cx="321918" cy="3219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3" y="5246385"/>
              <a:ext cx="105925" cy="105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3" y="4419355"/>
              <a:ext cx="82026" cy="8202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flipH="1">
            <a:off x="2107003" y="2209279"/>
            <a:ext cx="741428" cy="1210688"/>
            <a:chOff x="80863" y="-172743"/>
            <a:chExt cx="741428" cy="12106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flipH="1">
              <a:off x="80863" y="98575"/>
              <a:ext cx="179170" cy="1791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alphaModFix amt="41000"/>
            </a:blip>
            <a:stretch>
              <a:fillRect/>
            </a:stretch>
          </p:blipFill>
          <p:spPr>
            <a:xfrm flipH="1">
              <a:off x="303934" y="341775"/>
              <a:ext cx="237071" cy="23707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576" y="485392"/>
              <a:ext cx="92452" cy="924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8398" y="945493"/>
              <a:ext cx="92452" cy="924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48553" y="762744"/>
              <a:ext cx="71593" cy="7159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422632" y="-172743"/>
              <a:ext cx="399659" cy="399659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 userDrawn="1"/>
        </p:nvCxnSpPr>
        <p:spPr>
          <a:xfrm>
            <a:off x="3739894" y="2512523"/>
            <a:ext cx="0" cy="207097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BST_cl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00" y="3006260"/>
            <a:ext cx="3986138" cy="826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048289"/>
            <a:ext cx="91440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/>
              <a:t>BlueCross BlueShield of Tennessee, Inc., an Independent Licensee of the BlueCross BlueShield Association</a:t>
            </a: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22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0" y="6235922"/>
            <a:ext cx="2066305" cy="6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9144000" cy="18820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0" y="0"/>
            <a:ext cx="1065178" cy="6858000"/>
          </a:xfrm>
          <a:prstGeom prst="rect">
            <a:avLst/>
          </a:prstGeom>
          <a:solidFill>
            <a:srgbClr val="1C59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8" y="4376772"/>
            <a:ext cx="840623" cy="193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0" y="5949538"/>
            <a:ext cx="2938673" cy="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384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601975" y="3073401"/>
            <a:ext cx="8080372" cy="2486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ln>
                  <a:noFill/>
                </a:ln>
                <a:solidFill>
                  <a:srgbClr val="CF5B2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 smtClean="0"/>
              <a:t> </a:t>
            </a:r>
            <a:r>
              <a:rPr lang="en-US" sz="3200" dirty="0"/>
              <a:t>North Carolina Forum on Sustainable In-Home Asthma Management </a:t>
            </a:r>
            <a:endParaRPr lang="en-US" sz="3200" dirty="0" smtClean="0"/>
          </a:p>
          <a:p>
            <a:endParaRPr lang="en-US" sz="1800" i="1" dirty="0">
              <a:solidFill>
                <a:schemeClr val="tx1"/>
              </a:solidFill>
            </a:endParaRPr>
          </a:p>
          <a:p>
            <a:pPr algn="ctr"/>
            <a:r>
              <a:rPr lang="en-US" sz="2800" b="0" dirty="0" smtClean="0">
                <a:solidFill>
                  <a:srgbClr val="2169B1"/>
                </a:solidFill>
              </a:rPr>
              <a:t>Frances Martini, BSN, MBA</a:t>
            </a:r>
          </a:p>
          <a:p>
            <a:pPr algn="ctr"/>
            <a:r>
              <a:rPr lang="en-US" sz="2800" b="0" dirty="0" smtClean="0">
                <a:solidFill>
                  <a:srgbClr val="2169B1"/>
                </a:solidFill>
              </a:rPr>
              <a:t>September 13,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1097977"/>
            <a:ext cx="5727701" cy="1276923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511300" y="6227174"/>
            <a:ext cx="6932094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7"/>
            <a:r>
              <a:rPr lang="en-US" sz="1050" dirty="0" smtClean="0">
                <a:solidFill>
                  <a:prstClr val="black"/>
                </a:solidFill>
              </a:rPr>
              <a:t>©BlueCross BlueShield of Tennessee, Inc. proprietary and confidential information. Do not disclose or reproduce without prior written consent of BlueCross BlueShield of Tennessee, Inc.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993775"/>
            <a:ext cx="7391399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AB97-60C2-4696-891C-4D623D6B9C89}" type="slidenum">
              <a:rPr lang="en-US" sz="1000" smtClean="0">
                <a:solidFill>
                  <a:srgbClr val="CF5B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en-US" sz="1000" dirty="0">
              <a:solidFill>
                <a:srgbClr val="CF5B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028701"/>
            <a:ext cx="74803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AB97-60C2-4696-891C-4D623D6B9C89}" type="slidenum">
              <a:rPr lang="en-US" sz="1000" smtClean="0">
                <a:solidFill>
                  <a:srgbClr val="CF5B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n-US" sz="1000" dirty="0">
              <a:solidFill>
                <a:srgbClr val="CF5B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235075"/>
            <a:ext cx="74041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AB97-60C2-4696-891C-4D623D6B9C89}" type="slidenum">
              <a:rPr lang="en-US" sz="1000" smtClean="0">
                <a:solidFill>
                  <a:srgbClr val="CF5B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en-US" sz="1000" dirty="0">
              <a:solidFill>
                <a:srgbClr val="CF5B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196975"/>
            <a:ext cx="73787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AB97-60C2-4696-891C-4D623D6B9C89}" type="slidenum">
              <a:rPr lang="en-US" sz="1000" smtClean="0">
                <a:solidFill>
                  <a:srgbClr val="CF5B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en-US" sz="1000" dirty="0">
              <a:solidFill>
                <a:srgbClr val="CF5B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35075"/>
            <a:ext cx="73787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AB97-60C2-4696-891C-4D623D6B9C89}" type="slidenum">
              <a:rPr lang="en-US" sz="1000" smtClean="0">
                <a:solidFill>
                  <a:srgbClr val="CF5B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14</a:t>
            </a:fld>
            <a:endParaRPr lang="en-US" sz="1000" dirty="0">
              <a:solidFill>
                <a:srgbClr val="CF5B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What did we do with this information?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Identified counties where these populations are.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Evaluated the delivery system, resources, specialty services available.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Eliminated telephonic management where possible.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Deployed our staff living in these communities to ensure our staff matched the makeup/characteristics of the population.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Coordinated </a:t>
            </a:r>
            <a:r>
              <a:rPr lang="en-US" dirty="0">
                <a:solidFill>
                  <a:schemeClr val="tx1"/>
                </a:solidFill>
              </a:rPr>
              <a:t>with external partnerships including providers (practitioners, facilities and ancillary service), community partners (housing, food, clothing, medication assistance, financial assistance, child care services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Require diversity training for all staff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t hire and annually.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Established a disparities advisory panel in each region to better understand the population and gain insight into best ways to reach the population.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</p:spPr>
        <p:txBody>
          <a:bodyPr/>
          <a:lstStyle/>
          <a:p>
            <a:fld id="{0148B735-CCF8-CB4E-B054-8816D57465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490" y="330727"/>
            <a:ext cx="7263976" cy="524923"/>
          </a:xfrm>
        </p:spPr>
        <p:txBody>
          <a:bodyPr/>
          <a:lstStyle/>
          <a:p>
            <a:r>
              <a:rPr lang="en-US" dirty="0"/>
              <a:t>Interventions (Actions for Improvement)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490" y="981211"/>
            <a:ext cx="7491910" cy="406069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Improve the coordination of care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PCP follow after 3 or more asthma related ED visits in 3 months.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Outreach to member/parent/school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Engage PCP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Assess member – Face to face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Facilitate the coordination of care and exchange of information between the ED, PCP and the home health care.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Place </a:t>
            </a:r>
            <a:r>
              <a:rPr lang="en-US" dirty="0">
                <a:solidFill>
                  <a:schemeClr val="tx1"/>
                </a:solidFill>
              </a:rPr>
              <a:t>embedded care coordinator in 2 high volume pediatric provider offices (Memphis - 2013 and Johnson City - 2015) and </a:t>
            </a:r>
            <a:r>
              <a:rPr lang="en-US" dirty="0" smtClean="0">
                <a:solidFill>
                  <a:schemeClr val="tx1"/>
                </a:solidFill>
              </a:rPr>
              <a:t>in 33 </a:t>
            </a:r>
            <a:r>
              <a:rPr lang="en-US" dirty="0">
                <a:solidFill>
                  <a:schemeClr val="tx1"/>
                </a:solidFill>
              </a:rPr>
              <a:t>PCMH practices to facilitate the coordination of the members care.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Developed a pilot program to coordinate with school health services.  Implemented for 2016/2017 school year.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48B735-CCF8-CB4E-B054-8816D57465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We are continuing  efforts to change the </a:t>
            </a:r>
            <a:r>
              <a:rPr lang="en-US" dirty="0" smtClean="0">
                <a:latin typeface="+mj-lt"/>
              </a:rPr>
              <a:t>trend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825" y="1244600"/>
            <a:ext cx="7263975" cy="468167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Educational outreach – local, face to face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Support of in-school clinics/telemedicine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Community </a:t>
            </a:r>
            <a:r>
              <a:rPr lang="en-US" sz="2400" dirty="0" smtClean="0">
                <a:solidFill>
                  <a:schemeClr val="tx1"/>
                </a:solidFill>
              </a:rPr>
              <a:t>resources/coordination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Disparity advisory panels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Payment for home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ealth visits for education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Payment for home environmental assessments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Plan for payment of home remediation (CEA)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Initiatives to incentivize both the member and the provider.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Pay for gaps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Pharmacy calls to </a:t>
            </a:r>
            <a:r>
              <a:rPr lang="en-US" sz="2400" dirty="0" smtClean="0">
                <a:solidFill>
                  <a:schemeClr val="tx1"/>
                </a:solidFill>
              </a:rPr>
              <a:t>members</a:t>
            </a:r>
          </a:p>
          <a:p>
            <a:pPr marL="363474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</p:spPr>
        <p:txBody>
          <a:bodyPr/>
          <a:lstStyle/>
          <a:p>
            <a:fld id="{0148B735-CCF8-CB4E-B054-8816D57465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48B735-CCF8-CB4E-B054-8816D574658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2824" y="2717800"/>
            <a:ext cx="7263976" cy="2082800"/>
          </a:xfrm>
        </p:spPr>
        <p:txBody>
          <a:bodyPr/>
          <a:lstStyle/>
          <a:p>
            <a:pPr algn="ctr"/>
            <a:r>
              <a:rPr lang="en-US" sz="4800" dirty="0"/>
              <a:t>Questions?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12219" r="2388" b="12219"/>
          <a:stretch/>
        </p:blipFill>
        <p:spPr bwMode="auto">
          <a:xfrm>
            <a:off x="1422824" y="1272559"/>
            <a:ext cx="7263976" cy="4568682"/>
          </a:xfrm>
          <a:prstGeom prst="rect">
            <a:avLst/>
          </a:prstGeom>
          <a:noFill/>
          <a:ln w="9525">
            <a:solidFill>
              <a:srgbClr val="CF5B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AB97-60C2-4696-891C-4D623D6B9C89}" type="slidenum">
              <a:rPr lang="en-US" sz="1000" smtClean="0">
                <a:solidFill>
                  <a:srgbClr val="CF5B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sz="1000" dirty="0">
              <a:solidFill>
                <a:srgbClr val="CF5B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2824" y="593189"/>
            <a:ext cx="7263976" cy="5249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F5B29"/>
                </a:solidFill>
              </a:rPr>
              <a:t>Who We Are …….</a:t>
            </a:r>
            <a:endParaRPr lang="en-US" sz="2400" b="1" dirty="0">
              <a:solidFill>
                <a:srgbClr val="CF5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826" y="1400310"/>
            <a:ext cx="6489274" cy="4525963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Report on 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sthma prevalence, environmental </a:t>
            </a:r>
            <a:r>
              <a:rPr lang="en-US" sz="2400" dirty="0">
                <a:solidFill>
                  <a:schemeClr val="tx1"/>
                </a:solidFill>
              </a:rPr>
              <a:t>risks factors and </a:t>
            </a:r>
            <a:r>
              <a:rPr lang="en-US" sz="2400" dirty="0" smtClean="0">
                <a:solidFill>
                  <a:schemeClr val="tx1"/>
                </a:solidFill>
              </a:rPr>
              <a:t>patient </a:t>
            </a:r>
            <a:r>
              <a:rPr lang="en-US" sz="2400" dirty="0">
                <a:solidFill>
                  <a:schemeClr val="tx1"/>
                </a:solidFill>
              </a:rPr>
              <a:t>medical </a:t>
            </a:r>
            <a:r>
              <a:rPr lang="en-US" sz="2400" dirty="0" smtClean="0">
                <a:solidFill>
                  <a:schemeClr val="tx1"/>
                </a:solidFill>
              </a:rPr>
              <a:t>utilization</a:t>
            </a:r>
          </a:p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In </a:t>
            </a:r>
            <a:r>
              <a:rPr lang="en-US" sz="2400" b="1" dirty="0">
                <a:solidFill>
                  <a:schemeClr val="tx1"/>
                </a:solidFill>
              </a:rPr>
              <a:t>the top 20 cities of challenging places to live with </a:t>
            </a:r>
            <a:r>
              <a:rPr lang="en-US" sz="2400" b="1" dirty="0" smtClean="0">
                <a:solidFill>
                  <a:schemeClr val="tx1"/>
                </a:solidFill>
              </a:rPr>
              <a:t>Fall </a:t>
            </a:r>
            <a:r>
              <a:rPr lang="en-US" sz="2400" b="1" dirty="0">
                <a:solidFill>
                  <a:schemeClr val="tx1"/>
                </a:solidFill>
              </a:rPr>
              <a:t>allergies in 2015, Memphis ranked 4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, Knoxville 6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, Chattanooga 15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, Nashville </a:t>
            </a:r>
            <a:r>
              <a:rPr lang="en-US" sz="2400" b="1" dirty="0" smtClean="0">
                <a:solidFill>
                  <a:schemeClr val="tx1"/>
                </a:solidFill>
              </a:rPr>
              <a:t>20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endParaRPr lang="en-US" sz="2400" b="1" dirty="0">
              <a:solidFill>
                <a:schemeClr val="tx1"/>
              </a:solidFill>
            </a:endParaRPr>
          </a:p>
          <a:p>
            <a:pPr lvl="0"/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Asthma and Allergy Foundation of America (AAFA’s). Allergy Capitals 2015. </a:t>
            </a:r>
            <a:r>
              <a:rPr lang="en-US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http://www.aafa.org/media/Fall-Allergy-Capitals-List-2015.pdf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48B735-CCF8-CB4E-B054-8816D57465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is a Managed Care Organization (MCO) Interested in Asthma?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825" y="1778000"/>
            <a:ext cx="7263975" cy="41482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Asthma continues to be a serious public health problem.</a:t>
            </a:r>
          </a:p>
          <a:p>
            <a:pPr marL="0" lv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Asthma </a:t>
            </a:r>
            <a:r>
              <a:rPr lang="en-US" sz="2400" dirty="0">
                <a:solidFill>
                  <a:schemeClr val="tx1"/>
                </a:solidFill>
              </a:rPr>
              <a:t>is identified in the top 10 primary disease conditions for high cost claims in the </a:t>
            </a:r>
            <a:r>
              <a:rPr lang="en-US" sz="2400" dirty="0" smtClean="0">
                <a:solidFill>
                  <a:schemeClr val="tx1"/>
                </a:solidFill>
              </a:rPr>
              <a:t>our BlueCare population.</a:t>
            </a: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We are on a fixed income.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</p:spPr>
        <p:txBody>
          <a:bodyPr/>
          <a:lstStyle/>
          <a:p>
            <a:fld id="{0148B735-CCF8-CB4E-B054-8816D57465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0" y="165627"/>
            <a:ext cx="7847510" cy="524923"/>
          </a:xfrm>
        </p:spPr>
        <p:txBody>
          <a:bodyPr/>
          <a:lstStyle/>
          <a:p>
            <a:r>
              <a:rPr lang="en-US" dirty="0">
                <a:latin typeface="+mj-lt"/>
                <a:cs typeface="Arial" charset="0"/>
              </a:rPr>
              <a:t>Primary Chronic Disease Incidence and Cost </a:t>
            </a:r>
            <a:r>
              <a:rPr lang="en-US" dirty="0" smtClean="0">
                <a:latin typeface="+mj-lt"/>
                <a:cs typeface="Arial" charset="0"/>
              </a:rPr>
              <a:t/>
            </a:r>
            <a:br>
              <a:rPr lang="en-US" dirty="0" smtClean="0">
                <a:latin typeface="+mj-lt"/>
                <a:cs typeface="Arial" charset="0"/>
              </a:rPr>
            </a:br>
            <a:r>
              <a:rPr lang="en-US" sz="2000" dirty="0" smtClean="0">
                <a:solidFill>
                  <a:srgbClr val="2169B1"/>
                </a:solidFill>
                <a:latin typeface="+mj-lt"/>
              </a:rPr>
              <a:t>BlueCare </a:t>
            </a:r>
            <a:r>
              <a:rPr lang="en-US" sz="2000" dirty="0">
                <a:solidFill>
                  <a:srgbClr val="2169B1"/>
                </a:solidFill>
                <a:latin typeface="+mj-lt"/>
              </a:rPr>
              <a:t>All </a:t>
            </a:r>
            <a:r>
              <a:rPr lang="en-US" sz="2000" b="0" i="1" dirty="0">
                <a:solidFill>
                  <a:srgbClr val="2169B1"/>
                </a:solidFill>
                <a:latin typeface="+mj-lt"/>
              </a:rPr>
              <a:t>(excluding Select Kids, CHOICES, Select Community, BC Plus)</a:t>
            </a:r>
            <a:r>
              <a:rPr lang="en-US" sz="2000" i="1" dirty="0">
                <a:solidFill>
                  <a:srgbClr val="2169B1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Ages 4 and Under</a:t>
            </a:r>
            <a:r>
              <a:rPr lang="en-US" sz="2200" dirty="0">
                <a:solidFill>
                  <a:srgbClr val="2169B1"/>
                </a:solidFill>
              </a:rPr>
              <a:t/>
            </a:r>
            <a:br>
              <a:rPr lang="en-US" sz="2200" dirty="0">
                <a:solidFill>
                  <a:srgbClr val="2169B1"/>
                </a:solidFill>
              </a:rPr>
            </a:br>
            <a:endParaRPr lang="en-US" sz="2200" dirty="0">
              <a:solidFill>
                <a:srgbClr val="2169B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48B735-CCF8-CB4E-B054-8816D57465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46200"/>
            <a:ext cx="35052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93" y="1308100"/>
            <a:ext cx="31051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43" y="1308612"/>
            <a:ext cx="27717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48B735-CCF8-CB4E-B054-8816D57465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title"/>
          </p:nvPr>
        </p:nvSpPr>
        <p:spPr>
          <a:xfrm>
            <a:off x="1156790" y="131765"/>
            <a:ext cx="7263976" cy="52492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latin typeface="+mj-lt"/>
                <a:cs typeface="Arial" charset="0"/>
              </a:rPr>
              <a:t> Primary Chronic Disease Incidence and Cost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6422" y="478888"/>
            <a:ext cx="789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169B1"/>
                </a:solidFill>
                <a:latin typeface="+mj-lt"/>
              </a:rPr>
              <a:t>BlueCare All </a:t>
            </a:r>
            <a:r>
              <a:rPr lang="en-US" sz="2000" i="1" dirty="0" smtClean="0">
                <a:solidFill>
                  <a:srgbClr val="2169B1"/>
                </a:solidFill>
                <a:latin typeface="+mj-lt"/>
              </a:rPr>
              <a:t>(excluding Select Kids, CHOICES, Select Community, BC Plus) </a:t>
            </a:r>
            <a:r>
              <a:rPr lang="en-US" sz="2000" b="1" dirty="0" smtClean="0">
                <a:solidFill>
                  <a:srgbClr val="CF5B29"/>
                </a:solidFill>
                <a:latin typeface="+mj-lt"/>
              </a:rPr>
              <a:t>Ages </a:t>
            </a:r>
            <a:r>
              <a:rPr lang="en-US" sz="2000" b="1" dirty="0">
                <a:solidFill>
                  <a:srgbClr val="CF5B29"/>
                </a:solidFill>
                <a:latin typeface="+mj-lt"/>
              </a:rPr>
              <a:t>5 to 20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278989"/>
            <a:ext cx="3305175" cy="457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223963"/>
            <a:ext cx="31051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43" y="1223963"/>
            <a:ext cx="27717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5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Problem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An individual’s care is often fragmented and treatment compliance is difficult to evaluate.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It may be difficult and challenging for primary care providers to ascertain what monitoring or medications are lacking for each patient/member.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Members may seek care for their asthma in multiple settings (primary practitioner office, specialist office, hospital, home health care, emergency room, community outreach events/health fairs) and therefore the primary practitioner may not have a comprehensive picture of the member. 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</p:spPr>
        <p:txBody>
          <a:bodyPr/>
          <a:lstStyle/>
          <a:p>
            <a:fld id="{0148B735-CCF8-CB4E-B054-8816D57465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Identified Barriers from 2015 </a:t>
            </a:r>
            <a:r>
              <a:rPr lang="en-US" b="1" dirty="0" smtClean="0">
                <a:latin typeface="+mj-lt"/>
              </a:rPr>
              <a:t>Analysis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Impact of healthcare </a:t>
            </a:r>
            <a:r>
              <a:rPr lang="en-US" sz="2400" dirty="0" smtClean="0">
                <a:solidFill>
                  <a:schemeClr val="tx1"/>
                </a:solidFill>
              </a:rPr>
              <a:t>disparities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Member/parent </a:t>
            </a:r>
            <a:r>
              <a:rPr lang="en-US" sz="2400" dirty="0">
                <a:solidFill>
                  <a:schemeClr val="tx1"/>
                </a:solidFill>
              </a:rPr>
              <a:t>or guardian non-compliance / failure to adhere to treatment recommendations and obtain appropriate follow-up care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Members are unreachable / failure to show for scheduled appointments/case manager is unable to contact them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Lack of provider awareness / lack comprehensive picture of member behavior / </a:t>
            </a:r>
            <a:r>
              <a:rPr lang="en-US" sz="2400" dirty="0" smtClean="0">
                <a:solidFill>
                  <a:schemeClr val="tx1"/>
                </a:solidFill>
              </a:rPr>
              <a:t>ED </a:t>
            </a:r>
            <a:r>
              <a:rPr lang="en-US" sz="2400" dirty="0">
                <a:solidFill>
                  <a:schemeClr val="tx1"/>
                </a:solidFill>
              </a:rPr>
              <a:t>utilization and follow </a:t>
            </a:r>
            <a:r>
              <a:rPr lang="en-US" sz="2400" dirty="0" smtClean="0">
                <a:solidFill>
                  <a:schemeClr val="tx1"/>
                </a:solidFill>
              </a:rPr>
              <a:t>up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Inability to adequately assess home environment and remediate triggers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</p:spPr>
        <p:txBody>
          <a:bodyPr/>
          <a:lstStyle/>
          <a:p>
            <a:fld id="{0148B735-CCF8-CB4E-B054-8816D57465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Analysis of Disparities in our Population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2824" y="1400310"/>
            <a:ext cx="7263975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Disparities </a:t>
            </a:r>
            <a:r>
              <a:rPr lang="en-US" sz="2400" dirty="0">
                <a:solidFill>
                  <a:schemeClr val="tx1"/>
                </a:solidFill>
              </a:rPr>
              <a:t>in health care and outcomes exist across all diseases or </a:t>
            </a:r>
            <a:r>
              <a:rPr lang="en-US" sz="2400" dirty="0" smtClean="0">
                <a:solidFill>
                  <a:schemeClr val="tx1"/>
                </a:solidFill>
              </a:rPr>
              <a:t>conditions for many reasons.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National Healthcare Quality and Disparities Report found that people in poor households experienced the largest number of healthcare </a:t>
            </a:r>
            <a:r>
              <a:rPr lang="en-US" sz="2400" dirty="0" smtClean="0">
                <a:solidFill>
                  <a:schemeClr val="tx1"/>
                </a:solidFill>
              </a:rPr>
              <a:t>disparities.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BlueCare of </a:t>
            </a:r>
            <a:r>
              <a:rPr lang="en-US" sz="2400" dirty="0">
                <a:solidFill>
                  <a:schemeClr val="tx1"/>
                </a:solidFill>
              </a:rPr>
              <a:t>Tennessee has a vested interest in identifying and addressing healthcare disparities among its membership. </a:t>
            </a:r>
            <a:r>
              <a:rPr lang="en-US" sz="2400" dirty="0" smtClean="0">
                <a:solidFill>
                  <a:schemeClr val="tx1"/>
                </a:solidFill>
              </a:rPr>
              <a:t> We do an annual </a:t>
            </a:r>
            <a:r>
              <a:rPr lang="en-US" sz="2400" dirty="0">
                <a:solidFill>
                  <a:schemeClr val="tx1"/>
                </a:solidFill>
              </a:rPr>
              <a:t>assessment of key conditions is necessary to determine the scope of the disparities found in the </a:t>
            </a:r>
            <a:r>
              <a:rPr lang="en-US" sz="2400" dirty="0" smtClean="0">
                <a:solidFill>
                  <a:schemeClr val="tx1"/>
                </a:solidFill>
              </a:rPr>
              <a:t>our </a:t>
            </a:r>
            <a:r>
              <a:rPr lang="en-US" sz="2400" dirty="0">
                <a:solidFill>
                  <a:schemeClr val="tx1"/>
                </a:solidFill>
              </a:rPr>
              <a:t>population.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0466" y="6356350"/>
            <a:ext cx="349752" cy="365125"/>
          </a:xfrm>
        </p:spPr>
        <p:txBody>
          <a:bodyPr/>
          <a:lstStyle/>
          <a:p>
            <a:fld id="{0148B735-CCF8-CB4E-B054-8816D57465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BST - 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CBST - 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CBST - Section Brea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CBST - 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CBST - 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CBST - 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7245</TotalTime>
  <Words>752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BCBST - Title Slides</vt:lpstr>
      <vt:lpstr>BCBST - Content Page</vt:lpstr>
      <vt:lpstr>BCBST - Section Breaks</vt:lpstr>
      <vt:lpstr>BCBST - Closing Slides</vt:lpstr>
      <vt:lpstr>1_BCBST - Content Page</vt:lpstr>
      <vt:lpstr>2_BCBST - Content Page</vt:lpstr>
      <vt:lpstr>PowerPoint Presentation</vt:lpstr>
      <vt:lpstr>PowerPoint Presentation</vt:lpstr>
      <vt:lpstr>Background</vt:lpstr>
      <vt:lpstr>Why is a Managed Care Organization (MCO) Interested in Asthma?</vt:lpstr>
      <vt:lpstr>Primary Chronic Disease Incidence and Cost  BlueCare All (excluding Select Kids, CHOICES, Select Community, BC Plus) Ages 4 and Under </vt:lpstr>
      <vt:lpstr> Primary Chronic Disease Incidence and Cost </vt:lpstr>
      <vt:lpstr>Problem</vt:lpstr>
      <vt:lpstr>Identified Barriers from 2015 Analysis </vt:lpstr>
      <vt:lpstr>Analysis of Disparities in our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do with this information?</vt:lpstr>
      <vt:lpstr>Interventions (Actions for Improvement) </vt:lpstr>
      <vt:lpstr>We are continuing  efforts to change the trend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Finch</dc:creator>
  <cp:lastModifiedBy>Martini, Frances</cp:lastModifiedBy>
  <cp:revision>591</cp:revision>
  <cp:lastPrinted>2016-05-05T18:27:05Z</cp:lastPrinted>
  <dcterms:created xsi:type="dcterms:W3CDTF">2013-04-15T17:12:08Z</dcterms:created>
  <dcterms:modified xsi:type="dcterms:W3CDTF">2016-08-31T20:49:37Z</dcterms:modified>
</cp:coreProperties>
</file>