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26C3C-0180-4E89-8EFA-072781ADBF6A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48371-DBF9-408E-BB98-1ECF83C9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9279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593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5874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189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380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730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07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83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2928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3443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846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2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2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DD10-6237-44B2-B665-DD70193BBF9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4E37-C2A0-4F4A-9BCF-355433FA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j.ashley@hud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hi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708" y="2924454"/>
            <a:ext cx="11235055" cy="228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6745"/>
              </a:lnSpc>
              <a:tabLst>
                <a:tab pos="1819910" algn="l"/>
              </a:tabLst>
            </a:pPr>
            <a:r>
              <a:rPr sz="6000" spc="-160" dirty="0">
                <a:latin typeface="Calibri"/>
                <a:cs typeface="Calibri"/>
              </a:rPr>
              <a:t>P</a:t>
            </a:r>
            <a:r>
              <a:rPr sz="6000" spc="-65" dirty="0">
                <a:latin typeface="Calibri"/>
                <a:cs typeface="Calibri"/>
              </a:rPr>
              <a:t>e</a:t>
            </a:r>
            <a:r>
              <a:rPr sz="6000" spc="-70" dirty="0">
                <a:latin typeface="Calibri"/>
                <a:cs typeface="Calibri"/>
              </a:rPr>
              <a:t>t</a:t>
            </a:r>
            <a:r>
              <a:rPr sz="6000" spc="-25" dirty="0">
                <a:latin typeface="Calibri"/>
                <a:cs typeface="Calibri"/>
              </a:rPr>
              <a:t>er</a:t>
            </a:r>
            <a:r>
              <a:rPr sz="6000" dirty="0">
                <a:latin typeface="Calibri"/>
                <a:cs typeface="Calibri"/>
              </a:rPr>
              <a:t>	Ashl</a:t>
            </a:r>
            <a:r>
              <a:rPr sz="6000" spc="-35" dirty="0">
                <a:latin typeface="Calibri"/>
                <a:cs typeface="Calibri"/>
              </a:rPr>
              <a:t>e</a:t>
            </a:r>
            <a:r>
              <a:rPr sz="6000" spc="-470" dirty="0">
                <a:latin typeface="Calibri"/>
                <a:cs typeface="Calibri"/>
              </a:rPr>
              <a:t>y</a:t>
            </a:r>
            <a:r>
              <a:rPr sz="6000" spc="-15" dirty="0">
                <a:latin typeface="Calibri"/>
                <a:cs typeface="Calibri"/>
              </a:rPr>
              <a:t>,</a:t>
            </a:r>
            <a:r>
              <a:rPr sz="6000" spc="10" dirty="0">
                <a:latin typeface="Calibri"/>
                <a:cs typeface="Calibri"/>
              </a:rPr>
              <a:t> </a:t>
            </a:r>
            <a:r>
              <a:rPr sz="6000" spc="-5" dirty="0">
                <a:latin typeface="Calibri"/>
                <a:cs typeface="Calibri"/>
              </a:rPr>
              <a:t>DrP</a:t>
            </a:r>
            <a:r>
              <a:rPr sz="6000" dirty="0">
                <a:latin typeface="Calibri"/>
                <a:cs typeface="Calibri"/>
              </a:rPr>
              <a:t>H</a:t>
            </a:r>
            <a:r>
              <a:rPr sz="6000" spc="-15" dirty="0">
                <a:latin typeface="Calibri"/>
                <a:cs typeface="Calibri"/>
              </a:rPr>
              <a:t>,</a:t>
            </a:r>
            <a:r>
              <a:rPr sz="6000" spc="-10" dirty="0">
                <a:latin typeface="Calibri"/>
                <a:cs typeface="Calibri"/>
              </a:rPr>
              <a:t> </a:t>
            </a:r>
            <a:r>
              <a:rPr sz="6000" spc="-5" dirty="0">
                <a:latin typeface="Calibri"/>
                <a:cs typeface="Calibri"/>
              </a:rPr>
              <a:t>Di</a:t>
            </a:r>
            <a:r>
              <a:rPr sz="6000" spc="-80" dirty="0">
                <a:latin typeface="Calibri"/>
                <a:cs typeface="Calibri"/>
              </a:rPr>
              <a:t>r</a:t>
            </a:r>
            <a:r>
              <a:rPr sz="6000" spc="-30" dirty="0">
                <a:latin typeface="Calibri"/>
                <a:cs typeface="Calibri"/>
              </a:rPr>
              <a:t>ec</a:t>
            </a:r>
            <a:r>
              <a:rPr sz="6000" spc="-100" dirty="0">
                <a:latin typeface="Calibri"/>
                <a:cs typeface="Calibri"/>
              </a:rPr>
              <a:t>t</a:t>
            </a:r>
            <a:r>
              <a:rPr sz="6000" spc="-5" dirty="0">
                <a:latin typeface="Calibri"/>
                <a:cs typeface="Calibri"/>
              </a:rPr>
              <a:t>or</a:t>
            </a:r>
            <a:endParaRPr sz="6000">
              <a:latin typeface="Calibri"/>
              <a:cs typeface="Calibri"/>
            </a:endParaRPr>
          </a:p>
          <a:p>
            <a:pPr marL="3175" algn="ctr">
              <a:lnSpc>
                <a:spcPts val="3975"/>
              </a:lnSpc>
            </a:pPr>
            <a:r>
              <a:rPr sz="4100" spc="-85" dirty="0">
                <a:latin typeface="Calibri"/>
                <a:cs typeface="Calibri"/>
              </a:rPr>
              <a:t>P</a:t>
            </a:r>
            <a:r>
              <a:rPr sz="4100" spc="-5" dirty="0">
                <a:latin typeface="Calibri"/>
                <a:cs typeface="Calibri"/>
              </a:rPr>
              <a:t>ol</a:t>
            </a:r>
            <a:r>
              <a:rPr sz="4100" spc="-15" dirty="0">
                <a:latin typeface="Calibri"/>
                <a:cs typeface="Calibri"/>
              </a:rPr>
              <a:t>i</a:t>
            </a:r>
            <a:r>
              <a:rPr sz="4100" dirty="0">
                <a:latin typeface="Calibri"/>
                <a:cs typeface="Calibri"/>
              </a:rPr>
              <a:t>cy</a:t>
            </a:r>
            <a:r>
              <a:rPr sz="4100" spc="-5" dirty="0">
                <a:latin typeface="Calibri"/>
                <a:cs typeface="Calibri"/>
              </a:rPr>
              <a:t> </a:t>
            </a:r>
            <a:r>
              <a:rPr sz="4100" dirty="0">
                <a:latin typeface="Calibri"/>
                <a:cs typeface="Calibri"/>
              </a:rPr>
              <a:t>and</a:t>
            </a:r>
            <a:r>
              <a:rPr sz="4100" spc="-2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S</a:t>
            </a:r>
            <a:r>
              <a:rPr sz="4100" spc="-45" dirty="0">
                <a:latin typeface="Calibri"/>
                <a:cs typeface="Calibri"/>
              </a:rPr>
              <a:t>t</a:t>
            </a:r>
            <a:r>
              <a:rPr sz="4100" dirty="0">
                <a:latin typeface="Calibri"/>
                <a:cs typeface="Calibri"/>
              </a:rPr>
              <a:t>an</a:t>
            </a:r>
            <a:r>
              <a:rPr sz="4100" spc="5" dirty="0">
                <a:latin typeface="Calibri"/>
                <a:cs typeface="Calibri"/>
              </a:rPr>
              <a:t>d</a:t>
            </a:r>
            <a:r>
              <a:rPr sz="4100" dirty="0">
                <a:latin typeface="Calibri"/>
                <a:cs typeface="Calibri"/>
              </a:rPr>
              <a:t>a</a:t>
            </a:r>
            <a:r>
              <a:rPr sz="4100" spc="-60" dirty="0">
                <a:latin typeface="Calibri"/>
                <a:cs typeface="Calibri"/>
              </a:rPr>
              <a:t>r</a:t>
            </a:r>
            <a:r>
              <a:rPr sz="4100" spc="-5" dirty="0">
                <a:latin typeface="Calibri"/>
                <a:cs typeface="Calibri"/>
              </a:rPr>
              <a:t>d</a:t>
            </a:r>
            <a:r>
              <a:rPr sz="4100" dirty="0">
                <a:latin typeface="Calibri"/>
                <a:cs typeface="Calibri"/>
              </a:rPr>
              <a:t>s</a:t>
            </a:r>
            <a:r>
              <a:rPr sz="4100" spc="-4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Di</a:t>
            </a:r>
            <a:r>
              <a:rPr sz="4100" spc="-20" dirty="0">
                <a:latin typeface="Calibri"/>
                <a:cs typeface="Calibri"/>
              </a:rPr>
              <a:t>v</a:t>
            </a:r>
            <a:r>
              <a:rPr sz="4100" dirty="0">
                <a:latin typeface="Calibri"/>
                <a:cs typeface="Calibri"/>
              </a:rPr>
              <a:t>is</a:t>
            </a:r>
            <a:r>
              <a:rPr sz="4100" spc="-15" dirty="0">
                <a:latin typeface="Calibri"/>
                <a:cs typeface="Calibri"/>
              </a:rPr>
              <a:t>i</a:t>
            </a:r>
            <a:r>
              <a:rPr sz="4100" spc="-5" dirty="0">
                <a:latin typeface="Calibri"/>
                <a:cs typeface="Calibri"/>
              </a:rPr>
              <a:t>on</a:t>
            </a:r>
            <a:endParaRPr sz="4100">
              <a:latin typeface="Calibri"/>
              <a:cs typeface="Calibri"/>
            </a:endParaRPr>
          </a:p>
          <a:p>
            <a:pPr marL="1905" algn="ctr">
              <a:lnSpc>
                <a:spcPts val="3935"/>
              </a:lnSpc>
            </a:pPr>
            <a:r>
              <a:rPr sz="4100" spc="-5" dirty="0">
                <a:latin typeface="Calibri"/>
                <a:cs typeface="Calibri"/>
              </a:rPr>
              <a:t>O</a:t>
            </a:r>
            <a:r>
              <a:rPr sz="4100" spc="-50" dirty="0">
                <a:latin typeface="Calibri"/>
                <a:cs typeface="Calibri"/>
              </a:rPr>
              <a:t>f</a:t>
            </a:r>
            <a:r>
              <a:rPr sz="4100" spc="-5" dirty="0">
                <a:latin typeface="Calibri"/>
                <a:cs typeface="Calibri"/>
              </a:rPr>
              <a:t>f</a:t>
            </a:r>
            <a:r>
              <a:rPr sz="4100" spc="-15" dirty="0">
                <a:latin typeface="Calibri"/>
                <a:cs typeface="Calibri"/>
              </a:rPr>
              <a:t>i</a:t>
            </a:r>
            <a:r>
              <a:rPr sz="4100" dirty="0">
                <a:latin typeface="Calibri"/>
                <a:cs typeface="Calibri"/>
              </a:rPr>
              <a:t>ce</a:t>
            </a:r>
            <a:r>
              <a:rPr sz="4100" spc="-5" dirty="0">
                <a:latin typeface="Calibri"/>
                <a:cs typeface="Calibri"/>
              </a:rPr>
              <a:t> o</a:t>
            </a:r>
            <a:r>
              <a:rPr sz="4100" dirty="0">
                <a:latin typeface="Calibri"/>
                <a:cs typeface="Calibri"/>
              </a:rPr>
              <a:t>f</a:t>
            </a:r>
            <a:r>
              <a:rPr sz="4100" spc="-1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Lea</a:t>
            </a:r>
            <a:r>
              <a:rPr sz="4100" dirty="0">
                <a:latin typeface="Calibri"/>
                <a:cs typeface="Calibri"/>
              </a:rPr>
              <a:t>d</a:t>
            </a:r>
            <a:r>
              <a:rPr sz="4100" spc="-5" dirty="0">
                <a:latin typeface="Calibri"/>
                <a:cs typeface="Calibri"/>
              </a:rPr>
              <a:t> Ha</a:t>
            </a:r>
            <a:r>
              <a:rPr sz="4100" spc="-75" dirty="0">
                <a:latin typeface="Calibri"/>
                <a:cs typeface="Calibri"/>
              </a:rPr>
              <a:t>z</a:t>
            </a:r>
            <a:r>
              <a:rPr sz="4100" dirty="0">
                <a:latin typeface="Calibri"/>
                <a:cs typeface="Calibri"/>
              </a:rPr>
              <a:t>a</a:t>
            </a:r>
            <a:r>
              <a:rPr sz="4100" spc="-65" dirty="0">
                <a:latin typeface="Calibri"/>
                <a:cs typeface="Calibri"/>
              </a:rPr>
              <a:t>r</a:t>
            </a:r>
            <a:r>
              <a:rPr sz="4100" dirty="0">
                <a:latin typeface="Calibri"/>
                <a:cs typeface="Calibri"/>
              </a:rPr>
              <a:t>d</a:t>
            </a:r>
            <a:r>
              <a:rPr sz="4100" spc="-2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Co</a:t>
            </a:r>
            <a:r>
              <a:rPr sz="4100" spc="-45" dirty="0">
                <a:latin typeface="Calibri"/>
                <a:cs typeface="Calibri"/>
              </a:rPr>
              <a:t>n</a:t>
            </a:r>
            <a:r>
              <a:rPr sz="4100" dirty="0">
                <a:latin typeface="Calibri"/>
                <a:cs typeface="Calibri"/>
              </a:rPr>
              <a:t>t</a:t>
            </a:r>
            <a:r>
              <a:rPr sz="4100" spc="-60" dirty="0">
                <a:latin typeface="Calibri"/>
                <a:cs typeface="Calibri"/>
              </a:rPr>
              <a:t>r</a:t>
            </a:r>
            <a:r>
              <a:rPr sz="4100" spc="-5" dirty="0">
                <a:latin typeface="Calibri"/>
                <a:cs typeface="Calibri"/>
              </a:rPr>
              <a:t>o</a:t>
            </a:r>
            <a:r>
              <a:rPr sz="4100" dirty="0">
                <a:latin typeface="Calibri"/>
                <a:cs typeface="Calibri"/>
              </a:rPr>
              <a:t>l</a:t>
            </a:r>
            <a:r>
              <a:rPr sz="4100" spc="-30" dirty="0">
                <a:latin typeface="Calibri"/>
                <a:cs typeface="Calibri"/>
              </a:rPr>
              <a:t> </a:t>
            </a:r>
            <a:r>
              <a:rPr sz="4100" dirty="0">
                <a:latin typeface="Calibri"/>
                <a:cs typeface="Calibri"/>
              </a:rPr>
              <a:t>and</a:t>
            </a:r>
            <a:r>
              <a:rPr sz="4100" spc="-2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Hea</a:t>
            </a:r>
            <a:r>
              <a:rPr sz="4100" spc="-15" dirty="0">
                <a:latin typeface="Calibri"/>
                <a:cs typeface="Calibri"/>
              </a:rPr>
              <a:t>l</a:t>
            </a:r>
            <a:r>
              <a:rPr sz="4100" dirty="0">
                <a:latin typeface="Calibri"/>
                <a:cs typeface="Calibri"/>
              </a:rPr>
              <a:t>t</a:t>
            </a:r>
            <a:r>
              <a:rPr sz="4100" spc="-65" dirty="0">
                <a:latin typeface="Calibri"/>
                <a:cs typeface="Calibri"/>
              </a:rPr>
              <a:t>h</a:t>
            </a:r>
            <a:r>
              <a:rPr sz="4100" dirty="0">
                <a:latin typeface="Calibri"/>
                <a:cs typeface="Calibri"/>
              </a:rPr>
              <a:t>y</a:t>
            </a:r>
            <a:r>
              <a:rPr sz="4100" spc="-40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Hom</a:t>
            </a:r>
            <a:r>
              <a:rPr sz="4100" spc="-15" dirty="0">
                <a:latin typeface="Calibri"/>
                <a:cs typeface="Calibri"/>
              </a:rPr>
              <a:t>e</a:t>
            </a:r>
            <a:r>
              <a:rPr sz="4100" dirty="0">
                <a:latin typeface="Calibri"/>
                <a:cs typeface="Calibri"/>
              </a:rPr>
              <a:t>s</a:t>
            </a:r>
            <a:endParaRPr sz="4100">
              <a:latin typeface="Calibri"/>
              <a:cs typeface="Calibri"/>
            </a:endParaRPr>
          </a:p>
          <a:p>
            <a:pPr marL="12700">
              <a:lnSpc>
                <a:spcPts val="4430"/>
              </a:lnSpc>
            </a:pPr>
            <a:r>
              <a:rPr sz="4100" spc="-80" dirty="0">
                <a:latin typeface="Calibri"/>
                <a:cs typeface="Calibri"/>
              </a:rPr>
              <a:t>U</a:t>
            </a:r>
            <a:r>
              <a:rPr sz="4100" spc="-5" dirty="0">
                <a:latin typeface="Calibri"/>
                <a:cs typeface="Calibri"/>
              </a:rPr>
              <a:t>.S</a:t>
            </a:r>
            <a:r>
              <a:rPr sz="4100" dirty="0">
                <a:latin typeface="Calibri"/>
                <a:cs typeface="Calibri"/>
              </a:rPr>
              <a:t>. </a:t>
            </a:r>
            <a:r>
              <a:rPr sz="4100" spc="-5" dirty="0">
                <a:latin typeface="Calibri"/>
                <a:cs typeface="Calibri"/>
              </a:rPr>
              <a:t>Departme</a:t>
            </a:r>
            <a:r>
              <a:rPr sz="4100" spc="-25" dirty="0">
                <a:latin typeface="Calibri"/>
                <a:cs typeface="Calibri"/>
              </a:rPr>
              <a:t>n</a:t>
            </a:r>
            <a:r>
              <a:rPr sz="4100" dirty="0">
                <a:latin typeface="Calibri"/>
                <a:cs typeface="Calibri"/>
              </a:rPr>
              <a:t>t</a:t>
            </a:r>
            <a:r>
              <a:rPr sz="4100" spc="-35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o</a:t>
            </a:r>
            <a:r>
              <a:rPr sz="4100" dirty="0">
                <a:latin typeface="Calibri"/>
                <a:cs typeface="Calibri"/>
              </a:rPr>
              <a:t>f </a:t>
            </a:r>
            <a:r>
              <a:rPr sz="4100" spc="-5" dirty="0">
                <a:latin typeface="Calibri"/>
                <a:cs typeface="Calibri"/>
              </a:rPr>
              <a:t>H</a:t>
            </a:r>
            <a:r>
              <a:rPr sz="4100" spc="-15" dirty="0">
                <a:latin typeface="Calibri"/>
                <a:cs typeface="Calibri"/>
              </a:rPr>
              <a:t>o</a:t>
            </a:r>
            <a:r>
              <a:rPr sz="4100" spc="-5" dirty="0">
                <a:latin typeface="Calibri"/>
                <a:cs typeface="Calibri"/>
              </a:rPr>
              <a:t>usin</a:t>
            </a:r>
            <a:r>
              <a:rPr sz="4100" dirty="0">
                <a:latin typeface="Calibri"/>
                <a:cs typeface="Calibri"/>
              </a:rPr>
              <a:t>g</a:t>
            </a:r>
            <a:r>
              <a:rPr sz="4100" spc="-20" dirty="0">
                <a:latin typeface="Calibri"/>
                <a:cs typeface="Calibri"/>
              </a:rPr>
              <a:t> </a:t>
            </a:r>
            <a:r>
              <a:rPr sz="4100" dirty="0">
                <a:latin typeface="Calibri"/>
                <a:cs typeface="Calibri"/>
              </a:rPr>
              <a:t>and</a:t>
            </a:r>
            <a:r>
              <a:rPr sz="4100" spc="-25" dirty="0">
                <a:latin typeface="Calibri"/>
                <a:cs typeface="Calibri"/>
              </a:rPr>
              <a:t> </a:t>
            </a:r>
            <a:r>
              <a:rPr sz="4100" dirty="0">
                <a:latin typeface="Calibri"/>
                <a:cs typeface="Calibri"/>
              </a:rPr>
              <a:t>Urban</a:t>
            </a:r>
            <a:r>
              <a:rPr sz="4100" spc="-40" dirty="0">
                <a:latin typeface="Calibri"/>
                <a:cs typeface="Calibri"/>
              </a:rPr>
              <a:t> </a:t>
            </a:r>
            <a:r>
              <a:rPr sz="4100" spc="-5" dirty="0">
                <a:latin typeface="Calibri"/>
                <a:cs typeface="Calibri"/>
              </a:rPr>
              <a:t>D</a:t>
            </a:r>
            <a:r>
              <a:rPr sz="4100" spc="-35" dirty="0">
                <a:latin typeface="Calibri"/>
                <a:cs typeface="Calibri"/>
              </a:rPr>
              <a:t>e</a:t>
            </a:r>
            <a:r>
              <a:rPr sz="4100" spc="-40" dirty="0">
                <a:latin typeface="Calibri"/>
                <a:cs typeface="Calibri"/>
              </a:rPr>
              <a:t>v</a:t>
            </a:r>
            <a:r>
              <a:rPr sz="4100" dirty="0">
                <a:latin typeface="Calibri"/>
                <a:cs typeface="Calibri"/>
              </a:rPr>
              <a:t>el</a:t>
            </a:r>
            <a:r>
              <a:rPr sz="4100" spc="-20" dirty="0">
                <a:latin typeface="Calibri"/>
                <a:cs typeface="Calibri"/>
              </a:rPr>
              <a:t>o</a:t>
            </a:r>
            <a:r>
              <a:rPr sz="4100" spc="-5" dirty="0">
                <a:latin typeface="Calibri"/>
                <a:cs typeface="Calibri"/>
              </a:rPr>
              <a:t>pme</a:t>
            </a:r>
            <a:r>
              <a:rPr sz="4100" spc="-30" dirty="0">
                <a:latin typeface="Calibri"/>
                <a:cs typeface="Calibri"/>
              </a:rPr>
              <a:t>n</a:t>
            </a:r>
            <a:r>
              <a:rPr sz="4100" dirty="0">
                <a:latin typeface="Calibri"/>
                <a:cs typeface="Calibri"/>
              </a:rPr>
              <a:t>t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99344" y="5839068"/>
            <a:ext cx="1060450" cy="10189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04371" y="5816765"/>
            <a:ext cx="1087627" cy="10412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99170" y="5931143"/>
            <a:ext cx="1714500" cy="876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52436" y="5912093"/>
            <a:ext cx="909281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05198" y="1585493"/>
            <a:ext cx="4803775" cy="66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0" b="1" dirty="0">
                <a:latin typeface="Calibri"/>
                <a:cs typeface="Calibri"/>
              </a:rPr>
              <a:t>HU</a:t>
            </a:r>
            <a:r>
              <a:rPr sz="5000" b="1" spc="15" dirty="0">
                <a:latin typeface="Calibri"/>
                <a:cs typeface="Calibri"/>
              </a:rPr>
              <a:t>D</a:t>
            </a:r>
            <a:r>
              <a:rPr sz="5000" b="1" spc="-275" dirty="0">
                <a:latin typeface="Calibri"/>
                <a:cs typeface="Calibri"/>
              </a:rPr>
              <a:t>’</a:t>
            </a:r>
            <a:r>
              <a:rPr sz="5000" b="1" dirty="0">
                <a:latin typeface="Calibri"/>
                <a:cs typeface="Calibri"/>
              </a:rPr>
              <a:t>s</a:t>
            </a:r>
            <a:r>
              <a:rPr sz="5000" b="1" spc="-35" dirty="0">
                <a:latin typeface="Calibri"/>
                <a:cs typeface="Calibri"/>
              </a:rPr>
              <a:t> </a:t>
            </a:r>
            <a:r>
              <a:rPr sz="5000" b="1" spc="-90" dirty="0">
                <a:latin typeface="Calibri"/>
                <a:cs typeface="Calibri"/>
              </a:rPr>
              <a:t>P</a:t>
            </a:r>
            <a:r>
              <a:rPr sz="5000" b="1" dirty="0">
                <a:latin typeface="Calibri"/>
                <a:cs typeface="Calibri"/>
              </a:rPr>
              <a:t>e</a:t>
            </a:r>
            <a:r>
              <a:rPr sz="5000" b="1" spc="-60" dirty="0">
                <a:latin typeface="Calibri"/>
                <a:cs typeface="Calibri"/>
              </a:rPr>
              <a:t>r</a:t>
            </a:r>
            <a:r>
              <a:rPr sz="5000" b="1" dirty="0">
                <a:latin typeface="Calibri"/>
                <a:cs typeface="Calibri"/>
              </a:rPr>
              <a:t>specti</a:t>
            </a:r>
            <a:r>
              <a:rPr sz="5000" b="1" spc="-55" dirty="0">
                <a:latin typeface="Calibri"/>
                <a:cs typeface="Calibri"/>
              </a:rPr>
              <a:t>v</a:t>
            </a:r>
            <a:r>
              <a:rPr sz="5000" b="1" dirty="0">
                <a:latin typeface="Calibri"/>
                <a:cs typeface="Calibri"/>
              </a:rPr>
              <a:t>e</a:t>
            </a:r>
            <a:endParaRPr sz="5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9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5760"/>
          </a:xfrm>
          <a:custGeom>
            <a:avLst/>
            <a:gdLst/>
            <a:ahLst/>
            <a:cxnLst/>
            <a:rect l="l" t="t" r="r" b="b"/>
            <a:pathLst>
              <a:path w="12192000" h="365760">
                <a:moveTo>
                  <a:pt x="0" y="365760"/>
                </a:moveTo>
                <a:lnTo>
                  <a:pt x="12192000" y="365760"/>
                </a:lnTo>
                <a:lnTo>
                  <a:pt x="12192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027" rIns="0" bIns="0" rtlCol="0">
            <a:spAutoFit/>
          </a:bodyPr>
          <a:lstStyle/>
          <a:p>
            <a:pPr marL="1623695">
              <a:lnSpc>
                <a:spcPct val="100000"/>
              </a:lnSpc>
            </a:pPr>
            <a:r>
              <a:rPr sz="3200" b="1" spc="-95" dirty="0">
                <a:solidFill>
                  <a:srgbClr val="1F487C"/>
                </a:solidFill>
                <a:latin typeface="Arial"/>
                <a:cs typeface="Arial"/>
              </a:rPr>
              <a:t>HU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3200" b="1" spc="-2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200" b="1" spc="-95" dirty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ea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lt</a:t>
            </a:r>
            <a:r>
              <a:rPr sz="3200" b="1" spc="-110" dirty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y</a:t>
            </a:r>
            <a:r>
              <a:rPr sz="3200" b="1" spc="-2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200" b="1" spc="-95" dirty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om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3200" b="1" spc="-2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3200" b="1" spc="-95" dirty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ec</a:t>
            </a:r>
            <a:r>
              <a:rPr sz="3200" b="1" spc="-110" dirty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3200" b="1" spc="-114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:</a:t>
            </a:r>
            <a:r>
              <a:rPr sz="3200" b="1" spc="-2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200" b="1" spc="-95" dirty="0">
                <a:solidFill>
                  <a:srgbClr val="1F487C"/>
                </a:solidFill>
                <a:latin typeface="Arial"/>
                <a:cs typeface="Arial"/>
              </a:rPr>
              <a:t>K</a:t>
            </a:r>
            <a:r>
              <a:rPr sz="3200" b="1" spc="-105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y</a:t>
            </a:r>
            <a:r>
              <a:rPr sz="3200" b="1" spc="-2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200" b="1" spc="-100" dirty="0">
                <a:solidFill>
                  <a:srgbClr val="1F487C"/>
                </a:solidFill>
                <a:latin typeface="Arial"/>
                <a:cs typeface="Arial"/>
              </a:rPr>
              <a:t>Point</a:t>
            </a:r>
            <a:r>
              <a:rPr sz="3200" b="1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194" y="1797315"/>
            <a:ext cx="7706359" cy="437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4F81BC"/>
              </a:buClr>
              <a:buSzPct val="84782"/>
              <a:buFont typeface="Arial"/>
              <a:buChar char="•"/>
              <a:tabLst>
                <a:tab pos="195580" algn="l"/>
              </a:tabLst>
            </a:pPr>
            <a:r>
              <a:rPr sz="2300" spc="-26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arget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highest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risk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housi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g/</a:t>
            </a:r>
            <a:r>
              <a:rPr sz="2300" spc="-15" dirty="0">
                <a:latin typeface="Arial"/>
                <a:cs typeface="Arial"/>
              </a:rPr>
              <a:t>p</a:t>
            </a:r>
            <a:r>
              <a:rPr sz="2300" spc="-10" dirty="0">
                <a:latin typeface="Arial"/>
                <a:cs typeface="Arial"/>
              </a:rPr>
              <a:t>op</a:t>
            </a:r>
            <a:r>
              <a:rPr sz="2300" dirty="0">
                <a:latin typeface="Arial"/>
                <a:cs typeface="Arial"/>
              </a:rPr>
              <a:t>ula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io</a:t>
            </a:r>
            <a:r>
              <a:rPr sz="2300" spc="-2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  <a:p>
            <a:pPr marL="195580" marR="1973580" indent="-182880">
              <a:lnSpc>
                <a:spcPts val="2480"/>
              </a:lnSpc>
              <a:spcBef>
                <a:spcPts val="1190"/>
              </a:spcBef>
              <a:buClr>
                <a:srgbClr val="4F81BC"/>
              </a:buClr>
              <a:buSzPct val="84782"/>
              <a:buFont typeface="Arial"/>
              <a:buChar char="•"/>
              <a:tabLst>
                <a:tab pos="195580" algn="l"/>
              </a:tabLst>
            </a:pPr>
            <a:r>
              <a:rPr sz="2300" dirty="0">
                <a:latin typeface="Arial"/>
                <a:cs typeface="Arial"/>
              </a:rPr>
              <a:t>Cond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spc="-15" dirty="0">
                <a:latin typeface="Arial"/>
                <a:cs typeface="Arial"/>
              </a:rPr>
              <a:t>c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assessme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ts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to identify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all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pr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or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ty haz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r</a:t>
            </a:r>
            <a:r>
              <a:rPr sz="2300" spc="-10" dirty="0">
                <a:latin typeface="Arial"/>
                <a:cs typeface="Arial"/>
              </a:rPr>
              <a:t>d</a:t>
            </a:r>
            <a:r>
              <a:rPr sz="2300" dirty="0">
                <a:latin typeface="Arial"/>
                <a:cs typeface="Arial"/>
              </a:rPr>
              <a:t>s/c</a:t>
            </a:r>
            <a:r>
              <a:rPr sz="2300" spc="-1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ndit</a:t>
            </a:r>
            <a:r>
              <a:rPr sz="2300" spc="-1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ons</a:t>
            </a:r>
            <a:endParaRPr sz="2300">
              <a:latin typeface="Arial"/>
              <a:cs typeface="Arial"/>
            </a:endParaRPr>
          </a:p>
          <a:p>
            <a:pPr marL="195580" indent="-182880">
              <a:lnSpc>
                <a:spcPts val="2620"/>
              </a:lnSpc>
              <a:spcBef>
                <a:spcPts val="840"/>
              </a:spcBef>
              <a:buClr>
                <a:srgbClr val="4F81BC"/>
              </a:buClr>
              <a:buSzPct val="84782"/>
              <a:buFont typeface="Arial"/>
              <a:buChar char="•"/>
              <a:tabLst>
                <a:tab pos="195580" algn="l"/>
              </a:tabLst>
            </a:pPr>
            <a:r>
              <a:rPr sz="2300" dirty="0">
                <a:latin typeface="Arial"/>
                <a:cs typeface="Arial"/>
              </a:rPr>
              <a:t>In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er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dirty="0">
                <a:latin typeface="Arial"/>
                <a:cs typeface="Arial"/>
              </a:rPr>
              <a:t>entions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should</a:t>
            </a:r>
            <a:r>
              <a:rPr sz="2300" spc="-10" dirty="0">
                <a:latin typeface="Arial"/>
                <a:cs typeface="Arial"/>
              </a:rPr>
              <a:t> t</a:t>
            </a:r>
            <a:r>
              <a:rPr sz="2300" dirty="0">
                <a:latin typeface="Arial"/>
                <a:cs typeface="Arial"/>
              </a:rPr>
              <a:t>ar</a:t>
            </a:r>
            <a:r>
              <a:rPr sz="2300" spc="-10" dirty="0">
                <a:latin typeface="Arial"/>
                <a:cs typeface="Arial"/>
              </a:rPr>
              <a:t>ge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as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many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priority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hazards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as</a:t>
            </a:r>
            <a:endParaRPr sz="2300">
              <a:latin typeface="Arial"/>
              <a:cs typeface="Arial"/>
            </a:endParaRPr>
          </a:p>
          <a:p>
            <a:pPr marL="195580">
              <a:lnSpc>
                <a:spcPts val="2620"/>
              </a:lnSpc>
            </a:pPr>
            <a:r>
              <a:rPr sz="2300" dirty="0">
                <a:latin typeface="Arial"/>
                <a:cs typeface="Arial"/>
              </a:rPr>
              <a:t>poss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ble</a:t>
            </a:r>
            <a:endParaRPr sz="2300">
              <a:latin typeface="Arial"/>
              <a:cs typeface="Arial"/>
            </a:endParaRPr>
          </a:p>
          <a:p>
            <a:pPr marL="195580" marR="5080" indent="-182880" algn="just">
              <a:lnSpc>
                <a:spcPct val="90100"/>
              </a:lnSpc>
              <a:spcBef>
                <a:spcPts val="1150"/>
              </a:spcBef>
              <a:buClr>
                <a:srgbClr val="4F81BC"/>
              </a:buClr>
              <a:buSzPct val="84782"/>
              <a:buFont typeface="Arial"/>
              <a:buChar char="•"/>
              <a:tabLst>
                <a:tab pos="195580" algn="l"/>
              </a:tabLst>
            </a:pPr>
            <a:r>
              <a:rPr sz="2300" dirty="0">
                <a:latin typeface="Arial"/>
                <a:cs typeface="Arial"/>
              </a:rPr>
              <a:t>Leverage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reso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rc</a:t>
            </a:r>
            <a:r>
              <a:rPr sz="2300" spc="-10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through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partneri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and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referrals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(e.g., weatheriz</a:t>
            </a:r>
            <a:r>
              <a:rPr sz="2300" spc="-1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ti</a:t>
            </a:r>
            <a:r>
              <a:rPr sz="2300" spc="-10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and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lead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haz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rd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contro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,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low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income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reh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b progra</a:t>
            </a:r>
            <a:r>
              <a:rPr sz="2300" spc="-20" dirty="0">
                <a:latin typeface="Arial"/>
                <a:cs typeface="Arial"/>
              </a:rPr>
              <a:t>m</a:t>
            </a:r>
            <a:r>
              <a:rPr sz="2300" dirty="0">
                <a:latin typeface="Arial"/>
                <a:cs typeface="Arial"/>
              </a:rPr>
              <a:t>s,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housi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code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enforce</a:t>
            </a:r>
            <a:r>
              <a:rPr sz="2300" spc="-15" dirty="0">
                <a:latin typeface="Arial"/>
                <a:cs typeface="Arial"/>
              </a:rPr>
              <a:t>m</a:t>
            </a:r>
            <a:r>
              <a:rPr sz="2300" spc="-10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nt)</a:t>
            </a:r>
            <a:endParaRPr sz="2300">
              <a:latin typeface="Arial"/>
              <a:cs typeface="Arial"/>
            </a:endParaRPr>
          </a:p>
          <a:p>
            <a:pPr marL="195580" marR="97155" indent="-182880">
              <a:lnSpc>
                <a:spcPct val="90000"/>
              </a:lnSpc>
              <a:spcBef>
                <a:spcPts val="1150"/>
              </a:spcBef>
              <a:buClr>
                <a:srgbClr val="4F81BC"/>
              </a:buClr>
              <a:buSzPct val="84782"/>
              <a:buFont typeface="Arial"/>
              <a:buChar char="•"/>
              <a:tabLst>
                <a:tab pos="195580" algn="l"/>
              </a:tabLst>
            </a:pPr>
            <a:r>
              <a:rPr sz="2300" dirty="0">
                <a:latin typeface="Arial"/>
                <a:cs typeface="Arial"/>
              </a:rPr>
              <a:t>Ma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nstr</a:t>
            </a:r>
            <a:r>
              <a:rPr sz="2300" spc="-10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m</a:t>
            </a:r>
            <a:r>
              <a:rPr sz="2300" dirty="0">
                <a:latin typeface="Arial"/>
                <a:cs typeface="Arial"/>
              </a:rPr>
              <a:t>/i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stit</a:t>
            </a:r>
            <a:r>
              <a:rPr sz="2300" spc="-1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ti</a:t>
            </a:r>
            <a:r>
              <a:rPr sz="2300" spc="-10" dirty="0">
                <a:latin typeface="Arial"/>
                <a:cs typeface="Arial"/>
              </a:rPr>
              <a:t>on</a:t>
            </a:r>
            <a:r>
              <a:rPr sz="2300" dirty="0">
                <a:latin typeface="Arial"/>
                <a:cs typeface="Arial"/>
              </a:rPr>
              <a:t>alize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he</a:t>
            </a:r>
            <a:r>
              <a:rPr sz="2300" spc="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lthy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hom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req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ire</a:t>
            </a:r>
            <a:r>
              <a:rPr sz="2300" spc="-20" dirty="0">
                <a:latin typeface="Arial"/>
                <a:cs typeface="Arial"/>
              </a:rPr>
              <a:t>m</a:t>
            </a:r>
            <a:r>
              <a:rPr sz="2300" dirty="0">
                <a:latin typeface="Arial"/>
                <a:cs typeface="Arial"/>
              </a:rPr>
              <a:t>en</a:t>
            </a:r>
            <a:r>
              <a:rPr sz="2300" spc="-15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s when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dirty="0">
                <a:latin typeface="Arial"/>
                <a:cs typeface="Arial"/>
              </a:rPr>
              <a:t>er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poss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ble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</a:t>
            </a:r>
            <a:r>
              <a:rPr sz="2300" spc="-1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.g.,</a:t>
            </a:r>
            <a:r>
              <a:rPr sz="2300" spc="-5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smok</a:t>
            </a:r>
            <a:r>
              <a:rPr sz="2300" spc="2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-fr</a:t>
            </a:r>
            <a:r>
              <a:rPr sz="2300" spc="-1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mu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tifami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y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ho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sing, adoption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of</a:t>
            </a:r>
            <a:r>
              <a:rPr sz="2300" spc="-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integra</a:t>
            </a:r>
            <a:r>
              <a:rPr sz="2300" spc="-15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ed</a:t>
            </a:r>
            <a:r>
              <a:rPr sz="2300" spc="-5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pest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manag</a:t>
            </a:r>
            <a:r>
              <a:rPr sz="2300" spc="-20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m</a:t>
            </a:r>
            <a:r>
              <a:rPr sz="2300" spc="-15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t,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lea</a:t>
            </a:r>
            <a:r>
              <a:rPr sz="2300" spc="10" dirty="0">
                <a:latin typeface="Arial"/>
                <a:cs typeface="Arial"/>
              </a:rPr>
              <a:t>d</a:t>
            </a:r>
            <a:r>
              <a:rPr sz="2300" dirty="0">
                <a:latin typeface="Arial"/>
                <a:cs typeface="Arial"/>
              </a:rPr>
              <a:t>-</a:t>
            </a:r>
            <a:r>
              <a:rPr sz="2300" spc="-15" dirty="0">
                <a:latin typeface="Arial"/>
                <a:cs typeface="Arial"/>
              </a:rPr>
              <a:t>s</a:t>
            </a:r>
            <a:r>
              <a:rPr sz="2300" dirty="0">
                <a:latin typeface="Arial"/>
                <a:cs typeface="Arial"/>
              </a:rPr>
              <a:t>afe</a:t>
            </a:r>
            <a:r>
              <a:rPr sz="2300" spc="-5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rental ho</a:t>
            </a:r>
            <a:r>
              <a:rPr sz="2300" spc="5" dirty="0">
                <a:latin typeface="Arial"/>
                <a:cs typeface="Arial"/>
              </a:rPr>
              <a:t>u</a:t>
            </a:r>
            <a:r>
              <a:rPr sz="2300" dirty="0">
                <a:latin typeface="Arial"/>
                <a:cs typeface="Arial"/>
              </a:rPr>
              <a:t>sin</a:t>
            </a:r>
            <a:r>
              <a:rPr sz="2300" spc="-10" dirty="0">
                <a:latin typeface="Arial"/>
                <a:cs typeface="Arial"/>
              </a:rPr>
              <a:t>g</a:t>
            </a:r>
            <a:r>
              <a:rPr sz="2300" dirty="0">
                <a:latin typeface="Arial"/>
                <a:cs typeface="Arial"/>
              </a:rPr>
              <a:t>,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rad</a:t>
            </a:r>
            <a:r>
              <a:rPr sz="2300" spc="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res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stant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new</a:t>
            </a:r>
            <a:r>
              <a:rPr sz="2300" spc="-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constructio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)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40136" y="9122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15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5760"/>
          </a:xfrm>
          <a:custGeom>
            <a:avLst/>
            <a:gdLst/>
            <a:ahLst/>
            <a:cxnLst/>
            <a:rect l="l" t="t" r="r" b="b"/>
            <a:pathLst>
              <a:path w="12192000" h="365760">
                <a:moveTo>
                  <a:pt x="0" y="365760"/>
                </a:moveTo>
                <a:lnTo>
                  <a:pt x="12192000" y="365760"/>
                </a:lnTo>
                <a:lnTo>
                  <a:pt x="12192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37075" y="2642994"/>
            <a:ext cx="311848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30" dirty="0">
                <a:solidFill>
                  <a:srgbClr val="1F487C"/>
                </a:solidFill>
                <a:latin typeface="Arial"/>
                <a:cs typeface="Arial"/>
              </a:rPr>
              <a:t>TH</a:t>
            </a:r>
            <a:r>
              <a:rPr sz="4000" spc="-45" dirty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4000" spc="-30" dirty="0">
                <a:solidFill>
                  <a:srgbClr val="1F487C"/>
                </a:solidFill>
                <a:latin typeface="Arial"/>
                <a:cs typeface="Arial"/>
              </a:rPr>
              <a:t>NK</a:t>
            </a:r>
            <a:r>
              <a:rPr sz="4000" spc="-6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1F487C"/>
                </a:solidFill>
                <a:latin typeface="Arial"/>
                <a:cs typeface="Arial"/>
              </a:rPr>
              <a:t>YOU!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1277" y="3993951"/>
            <a:ext cx="7487284" cy="913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http:/</a:t>
            </a:r>
            <a:r>
              <a:rPr sz="1800" u="heavy" spc="5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rtal.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.g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v/h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ort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l/H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src=/pr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gr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m_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heavy" spc="-3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fices/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u="heavy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u="heavy" spc="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u="heavy" spc="-1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u="heavy" spc="5" dirty="0">
                <a:solidFill>
                  <a:srgbClr val="0000FF"/>
                </a:solidFill>
                <a:latin typeface="Arial"/>
                <a:cs typeface="Arial"/>
              </a:rPr>
              <a:t>_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u="heavy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mes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6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p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e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te</a:t>
            </a:r>
            <a:r>
              <a:rPr sz="1800" spc="-1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r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.j.as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h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l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e</a:t>
            </a:r>
            <a:r>
              <a:rPr sz="1800" spc="-25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y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@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h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u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d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.g</a:t>
            </a:r>
            <a:r>
              <a:rPr sz="1800" spc="-1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o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  <a:hlinkClick r:id="rId3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40136" y="9122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61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6064" y="1466085"/>
            <a:ext cx="589470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6700">
              <a:lnSpc>
                <a:spcPct val="100000"/>
              </a:lnSpc>
            </a:pPr>
            <a:r>
              <a:rPr sz="4000" b="1" spc="-30" dirty="0">
                <a:latin typeface="Arial"/>
                <a:cs typeface="Arial"/>
              </a:rPr>
              <a:t>HU</a:t>
            </a:r>
            <a:r>
              <a:rPr sz="4000" b="1" spc="-50" dirty="0">
                <a:latin typeface="Arial"/>
                <a:cs typeface="Arial"/>
              </a:rPr>
              <a:t>D</a:t>
            </a:r>
            <a:r>
              <a:rPr sz="4000" b="1" spc="-20" dirty="0">
                <a:latin typeface="Arial"/>
                <a:cs typeface="Arial"/>
              </a:rPr>
              <a:t>’S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Perspective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on</a:t>
            </a:r>
            <a:r>
              <a:rPr sz="4000" b="1" spc="-1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Creating</a:t>
            </a:r>
            <a:r>
              <a:rPr sz="4000" b="1" spc="20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Healthy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-30" dirty="0">
                <a:latin typeface="Arial"/>
                <a:cs typeface="Arial"/>
              </a:rPr>
              <a:t>Hom</a:t>
            </a:r>
            <a:r>
              <a:rPr sz="4000" b="1" spc="-40" dirty="0">
                <a:latin typeface="Arial"/>
                <a:cs typeface="Arial"/>
              </a:rPr>
              <a:t>e</a:t>
            </a:r>
            <a:r>
              <a:rPr sz="4000" b="1" spc="-25" dirty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0570" y="3655965"/>
            <a:ext cx="6023610" cy="101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Pe</a:t>
            </a:r>
            <a:r>
              <a:rPr sz="2000" spc="-10" dirty="0">
                <a:solidFill>
                  <a:srgbClr val="888888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er</a:t>
            </a:r>
            <a:r>
              <a:rPr sz="2000" spc="-1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J.</a:t>
            </a:r>
            <a:r>
              <a:rPr sz="2000" spc="-1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Ashle</a:t>
            </a:r>
            <a:r>
              <a:rPr sz="2000" spc="-150" dirty="0">
                <a:solidFill>
                  <a:srgbClr val="888888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,</a:t>
            </a:r>
            <a:r>
              <a:rPr sz="2000" spc="-2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PH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888888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fice</a:t>
            </a:r>
            <a:r>
              <a:rPr sz="2000" spc="-3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of</a:t>
            </a:r>
            <a:r>
              <a:rPr sz="2000" spc="-1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Lead</a:t>
            </a:r>
            <a:r>
              <a:rPr sz="20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Haz</a:t>
            </a:r>
            <a:r>
              <a:rPr sz="2000" spc="5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rd</a:t>
            </a:r>
            <a:r>
              <a:rPr sz="20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Control</a:t>
            </a:r>
            <a:r>
              <a:rPr sz="20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and</a:t>
            </a:r>
            <a:r>
              <a:rPr sz="2000" spc="-1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Healthy</a:t>
            </a:r>
            <a:r>
              <a:rPr sz="20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Homes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U.</a:t>
            </a:r>
            <a:r>
              <a:rPr sz="2000" i="1" spc="-10" dirty="0">
                <a:solidFill>
                  <a:srgbClr val="888888"/>
                </a:solidFill>
                <a:latin typeface="Arial"/>
                <a:cs typeface="Arial"/>
              </a:rPr>
              <a:t>S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.</a:t>
            </a:r>
            <a:r>
              <a:rPr sz="2000" i="1" spc="-1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Depa</a:t>
            </a:r>
            <a:r>
              <a:rPr sz="2000" i="1" spc="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t</a:t>
            </a:r>
            <a:r>
              <a:rPr sz="2000" i="1" spc="-25" dirty="0">
                <a:solidFill>
                  <a:srgbClr val="888888"/>
                </a:solidFill>
                <a:latin typeface="Arial"/>
                <a:cs typeface="Arial"/>
              </a:rPr>
              <a:t>m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ent</a:t>
            </a:r>
            <a:r>
              <a:rPr sz="2000" i="1" spc="-4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of</a:t>
            </a:r>
            <a:r>
              <a:rPr sz="2000" i="1" spc="-1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Hou</a:t>
            </a:r>
            <a:r>
              <a:rPr sz="2000" i="1" spc="5" dirty="0">
                <a:solidFill>
                  <a:srgbClr val="888888"/>
                </a:solidFill>
                <a:latin typeface="Arial"/>
                <a:cs typeface="Arial"/>
              </a:rPr>
              <a:t>s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ing</a:t>
            </a:r>
            <a:r>
              <a:rPr sz="2000" i="1" spc="-3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and</a:t>
            </a:r>
            <a:r>
              <a:rPr sz="2000" i="1" spc="-1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U</a:t>
            </a:r>
            <a:r>
              <a:rPr sz="2000" i="1" spc="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ban</a:t>
            </a:r>
            <a:r>
              <a:rPr sz="2000" i="1" spc="-3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De</a:t>
            </a:r>
            <a:r>
              <a:rPr sz="2000" i="1" spc="5" dirty="0">
                <a:solidFill>
                  <a:srgbClr val="888888"/>
                </a:solidFill>
                <a:latin typeface="Arial"/>
                <a:cs typeface="Arial"/>
              </a:rPr>
              <a:t>v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elop</a:t>
            </a:r>
            <a:r>
              <a:rPr sz="2000" i="1" spc="-20" dirty="0">
                <a:solidFill>
                  <a:srgbClr val="888888"/>
                </a:solidFill>
                <a:latin typeface="Arial"/>
                <a:cs typeface="Arial"/>
              </a:rPr>
              <a:t>m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1600" y="5410200"/>
            <a:ext cx="9144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1200" y="5410200"/>
            <a:ext cx="1426337" cy="1152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5410200"/>
            <a:ext cx="1120736" cy="1152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918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5760"/>
          </a:xfrm>
          <a:custGeom>
            <a:avLst/>
            <a:gdLst/>
            <a:ahLst/>
            <a:cxnLst/>
            <a:rect l="l" t="t" r="r" b="b"/>
            <a:pathLst>
              <a:path w="12192000" h="365760">
                <a:moveTo>
                  <a:pt x="0" y="365760"/>
                </a:moveTo>
                <a:lnTo>
                  <a:pt x="12192000" y="365760"/>
                </a:lnTo>
                <a:lnTo>
                  <a:pt x="12192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3139" rIns="0" bIns="0" rtlCol="0">
            <a:spAutoFit/>
          </a:bodyPr>
          <a:lstStyle/>
          <a:p>
            <a:pPr marL="2037714">
              <a:lnSpc>
                <a:spcPct val="100000"/>
              </a:lnSpc>
            </a:pPr>
            <a:r>
              <a:rPr sz="3600" spc="-100" dirty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3600" spc="-105" dirty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en</a:t>
            </a:r>
            <a:r>
              <a:rPr sz="3600" spc="-105" dirty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3600" spc="-90" dirty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3600" spc="-110" dirty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3600" dirty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3600" spc="-229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3600" spc="-100" dirty="0">
                <a:solidFill>
                  <a:srgbClr val="1F487C"/>
                </a:solidFill>
                <a:latin typeface="Arial"/>
                <a:cs typeface="Arial"/>
              </a:rPr>
              <a:t>m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pa</a:t>
            </a:r>
            <a:r>
              <a:rPr sz="3600" spc="-100" dirty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3600" spc="-105" dirty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3600" spc="-2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3600" dirty="0">
                <a:solidFill>
                  <a:srgbClr val="1F487C"/>
                </a:solidFill>
                <a:latin typeface="Arial"/>
                <a:cs typeface="Arial"/>
              </a:rPr>
              <a:t>f</a:t>
            </a:r>
            <a:r>
              <a:rPr sz="3600" spc="-204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Unhe</a:t>
            </a:r>
            <a:r>
              <a:rPr sz="3600" spc="-110" dirty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3600" spc="-90" dirty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3600" spc="-105" dirty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3600" spc="-110" dirty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3600" dirty="0">
                <a:solidFill>
                  <a:srgbClr val="1F487C"/>
                </a:solidFill>
                <a:latin typeface="Arial"/>
                <a:cs typeface="Arial"/>
              </a:rPr>
              <a:t>y</a:t>
            </a:r>
            <a:r>
              <a:rPr sz="3600" spc="-2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600" spc="-95" dirty="0">
                <a:solidFill>
                  <a:srgbClr val="1F487C"/>
                </a:solidFill>
                <a:latin typeface="Arial"/>
                <a:cs typeface="Arial"/>
              </a:rPr>
              <a:t>Hou</a:t>
            </a:r>
            <a:r>
              <a:rPr sz="3600" spc="-100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3600" spc="-90" dirty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3600" spc="-110" dirty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3600" dirty="0">
                <a:solidFill>
                  <a:srgbClr val="1F487C"/>
                </a:solidFill>
                <a:latin typeface="Arial"/>
                <a:cs typeface="Arial"/>
              </a:rPr>
              <a:t>g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07345" y="6450878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2086355"/>
            <a:ext cx="2667000" cy="2714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9260" y="4648162"/>
            <a:ext cx="1678939" cy="1638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75321" y="1407667"/>
            <a:ext cx="1555115" cy="1332230"/>
          </a:xfrm>
          <a:custGeom>
            <a:avLst/>
            <a:gdLst/>
            <a:ahLst/>
            <a:cxnLst/>
            <a:rect l="l" t="t" r="r" b="b"/>
            <a:pathLst>
              <a:path w="1555115" h="1332230">
                <a:moveTo>
                  <a:pt x="0" y="1332229"/>
                </a:moveTo>
                <a:lnTo>
                  <a:pt x="1554860" y="1332229"/>
                </a:lnTo>
                <a:lnTo>
                  <a:pt x="1554860" y="0"/>
                </a:lnTo>
                <a:lnTo>
                  <a:pt x="0" y="0"/>
                </a:lnTo>
                <a:lnTo>
                  <a:pt x="0" y="1332229"/>
                </a:lnTo>
                <a:close/>
              </a:path>
            </a:pathLst>
          </a:custGeom>
          <a:solidFill>
            <a:srgbClr val="403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55205" y="1549009"/>
            <a:ext cx="1365885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7205" marR="37465" indent="-422275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1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poi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onin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Hea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th prob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ract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Red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IQ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oral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arn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75321" y="2739936"/>
            <a:ext cx="1555115" cy="842010"/>
          </a:xfrm>
          <a:custGeom>
            <a:avLst/>
            <a:gdLst/>
            <a:ahLst/>
            <a:cxnLst/>
            <a:rect l="l" t="t" r="r" b="b"/>
            <a:pathLst>
              <a:path w="1555115" h="842010">
                <a:moveTo>
                  <a:pt x="0" y="841463"/>
                </a:moveTo>
                <a:lnTo>
                  <a:pt x="1554860" y="841463"/>
                </a:lnTo>
                <a:lnTo>
                  <a:pt x="1554860" y="0"/>
                </a:lnTo>
                <a:lnTo>
                  <a:pt x="0" y="0"/>
                </a:lnTo>
                <a:lnTo>
                  <a:pt x="0" y="841463"/>
                </a:lnTo>
                <a:close/>
              </a:path>
            </a:pathLst>
          </a:custGeom>
          <a:solidFill>
            <a:srgbClr val="5F49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24596" y="3093456"/>
            <a:ext cx="4572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75321" y="3581400"/>
            <a:ext cx="1555115" cy="457200"/>
          </a:xfrm>
          <a:custGeom>
            <a:avLst/>
            <a:gdLst/>
            <a:ahLst/>
            <a:cxnLst/>
            <a:rect l="l" t="t" r="r" b="b"/>
            <a:pathLst>
              <a:path w="1555115" h="457200">
                <a:moveTo>
                  <a:pt x="0" y="457200"/>
                </a:moveTo>
                <a:lnTo>
                  <a:pt x="1554860" y="457200"/>
                </a:lnTo>
                <a:lnTo>
                  <a:pt x="15548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37169" y="3742934"/>
            <a:ext cx="4337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Cancer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75321" y="4038600"/>
            <a:ext cx="1555115" cy="1320800"/>
          </a:xfrm>
          <a:custGeom>
            <a:avLst/>
            <a:gdLst/>
            <a:ahLst/>
            <a:cxnLst/>
            <a:rect l="l" t="t" r="r" b="b"/>
            <a:pathLst>
              <a:path w="1555115" h="1320800">
                <a:moveTo>
                  <a:pt x="0" y="1320800"/>
                </a:moveTo>
                <a:lnTo>
                  <a:pt x="1554860" y="1320800"/>
                </a:lnTo>
                <a:lnTo>
                  <a:pt x="1554860" y="0"/>
                </a:lnTo>
                <a:lnTo>
                  <a:pt x="0" y="0"/>
                </a:lnTo>
                <a:lnTo>
                  <a:pt x="0" y="132080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51217" y="4573514"/>
            <a:ext cx="12039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Un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nt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Injuri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75321" y="5359400"/>
            <a:ext cx="1555115" cy="584200"/>
          </a:xfrm>
          <a:custGeom>
            <a:avLst/>
            <a:gdLst/>
            <a:ahLst/>
            <a:cxnLst/>
            <a:rect l="l" t="t" r="r" b="b"/>
            <a:pathLst>
              <a:path w="1555115" h="584200">
                <a:moveTo>
                  <a:pt x="0" y="584200"/>
                </a:moveTo>
                <a:lnTo>
                  <a:pt x="1554860" y="584200"/>
                </a:lnTo>
                <a:lnTo>
                  <a:pt x="1554860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442072" y="5584866"/>
            <a:ext cx="12223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Oth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Hea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46521" y="2739936"/>
            <a:ext cx="1544320" cy="842010"/>
          </a:xfrm>
          <a:custGeom>
            <a:avLst/>
            <a:gdLst/>
            <a:ahLst/>
            <a:cxnLst/>
            <a:rect l="l" t="t" r="r" b="b"/>
            <a:pathLst>
              <a:path w="1544320" h="842010">
                <a:moveTo>
                  <a:pt x="0" y="841463"/>
                </a:moveTo>
                <a:lnTo>
                  <a:pt x="1544193" y="841463"/>
                </a:lnTo>
                <a:lnTo>
                  <a:pt x="1544193" y="0"/>
                </a:lnTo>
                <a:lnTo>
                  <a:pt x="0" y="0"/>
                </a:lnTo>
                <a:lnTo>
                  <a:pt x="0" y="841463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758053" y="2788656"/>
            <a:ext cx="92265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845" marR="149860" indent="-1270" algn="ctr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ests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ess Mold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OCs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46521" y="3581400"/>
            <a:ext cx="1544320" cy="457200"/>
          </a:xfrm>
          <a:custGeom>
            <a:avLst/>
            <a:gdLst/>
            <a:ahLst/>
            <a:cxnLst/>
            <a:rect l="l" t="t" r="r" b="b"/>
            <a:pathLst>
              <a:path w="1544320" h="457200">
                <a:moveTo>
                  <a:pt x="0" y="457200"/>
                </a:moveTo>
                <a:lnTo>
                  <a:pt x="1544193" y="457200"/>
                </a:lnTo>
                <a:lnTo>
                  <a:pt x="154419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20180" y="3742934"/>
            <a:ext cx="3981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Rad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46521" y="1407667"/>
            <a:ext cx="1544320" cy="1332230"/>
          </a:xfrm>
          <a:custGeom>
            <a:avLst/>
            <a:gdLst/>
            <a:ahLst/>
            <a:cxnLst/>
            <a:rect l="l" t="t" r="r" b="b"/>
            <a:pathLst>
              <a:path w="1544320" h="1332230">
                <a:moveTo>
                  <a:pt x="0" y="1332229"/>
                </a:moveTo>
                <a:lnTo>
                  <a:pt x="1544193" y="1332229"/>
                </a:lnTo>
                <a:lnTo>
                  <a:pt x="1544193" y="0"/>
                </a:lnTo>
                <a:lnTo>
                  <a:pt x="0" y="0"/>
                </a:lnTo>
                <a:lnTo>
                  <a:pt x="0" y="133222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065901" y="2006463"/>
            <a:ext cx="3060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6521" y="4038600"/>
            <a:ext cx="1544320" cy="1320800"/>
          </a:xfrm>
          <a:custGeom>
            <a:avLst/>
            <a:gdLst/>
            <a:ahLst/>
            <a:cxnLst/>
            <a:rect l="l" t="t" r="r" b="b"/>
            <a:pathLst>
              <a:path w="1544320" h="1320800">
                <a:moveTo>
                  <a:pt x="0" y="1320800"/>
                </a:moveTo>
                <a:lnTo>
                  <a:pt x="1544193" y="1320800"/>
                </a:lnTo>
                <a:lnTo>
                  <a:pt x="1544193" y="0"/>
                </a:lnTo>
                <a:lnTo>
                  <a:pt x="0" y="0"/>
                </a:lnTo>
                <a:lnTo>
                  <a:pt x="0" y="132080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581269" y="4421114"/>
            <a:ext cx="127571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Fa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ards </a:t>
            </a:r>
            <a:r>
              <a:rPr sz="1000" spc="-10" dirty="0">
                <a:latin typeface="Arial"/>
                <a:cs typeface="Arial"/>
              </a:rPr>
              <a:t>El</a:t>
            </a:r>
            <a:r>
              <a:rPr sz="1000" spc="-5" dirty="0">
                <a:latin typeface="Arial"/>
                <a:cs typeface="Arial"/>
              </a:rPr>
              <a:t>ectr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/Fire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ards 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oning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ards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446521" y="5359400"/>
            <a:ext cx="1544320" cy="584200"/>
          </a:xfrm>
          <a:custGeom>
            <a:avLst/>
            <a:gdLst/>
            <a:ahLst/>
            <a:cxnLst/>
            <a:rect l="l" t="t" r="r" b="b"/>
            <a:pathLst>
              <a:path w="1544320" h="584200">
                <a:moveTo>
                  <a:pt x="0" y="584200"/>
                </a:moveTo>
                <a:lnTo>
                  <a:pt x="1544193" y="584200"/>
                </a:lnTo>
                <a:lnTo>
                  <a:pt x="1544193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596509" y="5508666"/>
            <a:ext cx="12452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Oth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Hea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ards (e.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.,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te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extre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6600" y="3635171"/>
            <a:ext cx="1544320" cy="861060"/>
          </a:xfrm>
          <a:prstGeom prst="rect">
            <a:avLst/>
          </a:prstGeom>
          <a:solidFill>
            <a:srgbClr val="622422"/>
          </a:solidFill>
        </p:spPr>
        <p:txBody>
          <a:bodyPr vert="horz" wrap="square" lIns="0" tIns="0" rIns="0" bIns="0" rtlCol="0">
            <a:spAutoFit/>
          </a:bodyPr>
          <a:lstStyle/>
          <a:p>
            <a:pPr marL="504825" marR="332740" indent="-16637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Subst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rd housing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02632" y="2073782"/>
            <a:ext cx="681355" cy="1997710"/>
          </a:xfrm>
          <a:custGeom>
            <a:avLst/>
            <a:gdLst/>
            <a:ahLst/>
            <a:cxnLst/>
            <a:rect l="l" t="t" r="r" b="b"/>
            <a:pathLst>
              <a:path w="681354" h="1997710">
                <a:moveTo>
                  <a:pt x="621158" y="71545"/>
                </a:moveTo>
                <a:lnTo>
                  <a:pt x="593948" y="95529"/>
                </a:lnTo>
                <a:lnTo>
                  <a:pt x="0" y="1986025"/>
                </a:lnTo>
                <a:lnTo>
                  <a:pt x="36321" y="1997455"/>
                </a:lnTo>
                <a:lnTo>
                  <a:pt x="629655" y="108918"/>
                </a:lnTo>
                <a:lnTo>
                  <a:pt x="621158" y="71545"/>
                </a:lnTo>
                <a:close/>
              </a:path>
              <a:path w="681354" h="1997710">
                <a:moveTo>
                  <a:pt x="650916" y="30352"/>
                </a:moveTo>
                <a:lnTo>
                  <a:pt x="614426" y="30352"/>
                </a:lnTo>
                <a:lnTo>
                  <a:pt x="650747" y="41782"/>
                </a:lnTo>
                <a:lnTo>
                  <a:pt x="629655" y="108918"/>
                </a:lnTo>
                <a:lnTo>
                  <a:pt x="643381" y="169290"/>
                </a:lnTo>
                <a:lnTo>
                  <a:pt x="650139" y="179966"/>
                </a:lnTo>
                <a:lnTo>
                  <a:pt x="661826" y="184106"/>
                </a:lnTo>
                <a:lnTo>
                  <a:pt x="675045" y="177994"/>
                </a:lnTo>
                <a:lnTo>
                  <a:pt x="680797" y="167790"/>
                </a:lnTo>
                <a:lnTo>
                  <a:pt x="680592" y="160908"/>
                </a:lnTo>
                <a:lnTo>
                  <a:pt x="650916" y="30352"/>
                </a:lnTo>
                <a:close/>
              </a:path>
              <a:path w="681354" h="1997710">
                <a:moveTo>
                  <a:pt x="644016" y="0"/>
                </a:moveTo>
                <a:lnTo>
                  <a:pt x="521969" y="110997"/>
                </a:lnTo>
                <a:lnTo>
                  <a:pt x="516023" y="121570"/>
                </a:lnTo>
                <a:lnTo>
                  <a:pt x="517568" y="133310"/>
                </a:lnTo>
                <a:lnTo>
                  <a:pt x="528738" y="142165"/>
                </a:lnTo>
                <a:lnTo>
                  <a:pt x="539666" y="143378"/>
                </a:lnTo>
                <a:lnTo>
                  <a:pt x="593948" y="95529"/>
                </a:lnTo>
                <a:lnTo>
                  <a:pt x="614426" y="30352"/>
                </a:lnTo>
                <a:lnTo>
                  <a:pt x="650916" y="30352"/>
                </a:lnTo>
                <a:lnTo>
                  <a:pt x="644016" y="0"/>
                </a:lnTo>
                <a:close/>
              </a:path>
              <a:path w="681354" h="1997710">
                <a:moveTo>
                  <a:pt x="645905" y="40258"/>
                </a:moveTo>
                <a:lnTo>
                  <a:pt x="614044" y="40258"/>
                </a:lnTo>
                <a:lnTo>
                  <a:pt x="645413" y="50164"/>
                </a:lnTo>
                <a:lnTo>
                  <a:pt x="621158" y="71545"/>
                </a:lnTo>
                <a:lnTo>
                  <a:pt x="629655" y="108918"/>
                </a:lnTo>
                <a:lnTo>
                  <a:pt x="650747" y="41782"/>
                </a:lnTo>
                <a:lnTo>
                  <a:pt x="645905" y="40258"/>
                </a:lnTo>
                <a:close/>
              </a:path>
              <a:path w="681354" h="1997710">
                <a:moveTo>
                  <a:pt x="614426" y="30352"/>
                </a:moveTo>
                <a:lnTo>
                  <a:pt x="593948" y="95529"/>
                </a:lnTo>
                <a:lnTo>
                  <a:pt x="621158" y="71545"/>
                </a:lnTo>
                <a:lnTo>
                  <a:pt x="614044" y="40258"/>
                </a:lnTo>
                <a:lnTo>
                  <a:pt x="645905" y="40258"/>
                </a:lnTo>
                <a:lnTo>
                  <a:pt x="614426" y="30352"/>
                </a:lnTo>
                <a:close/>
              </a:path>
              <a:path w="681354" h="1997710">
                <a:moveTo>
                  <a:pt x="614044" y="40258"/>
                </a:moveTo>
                <a:lnTo>
                  <a:pt x="621158" y="71545"/>
                </a:lnTo>
                <a:lnTo>
                  <a:pt x="645413" y="50164"/>
                </a:lnTo>
                <a:lnTo>
                  <a:pt x="614044" y="40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3013" y="4058539"/>
            <a:ext cx="668655" cy="1593215"/>
          </a:xfrm>
          <a:custGeom>
            <a:avLst/>
            <a:gdLst/>
            <a:ahLst/>
            <a:cxnLst/>
            <a:rect l="l" t="t" r="r" b="b"/>
            <a:pathLst>
              <a:path w="668654" h="1593214">
                <a:moveTo>
                  <a:pt x="529199" y="1457411"/>
                </a:moveTo>
                <a:lnTo>
                  <a:pt x="518428" y="1459466"/>
                </a:lnTo>
                <a:lnTo>
                  <a:pt x="507970" y="1469224"/>
                </a:lnTo>
                <a:lnTo>
                  <a:pt x="507373" y="1480992"/>
                </a:lnTo>
                <a:lnTo>
                  <a:pt x="513969" y="1490980"/>
                </a:lnTo>
                <a:lnTo>
                  <a:pt x="643636" y="1593037"/>
                </a:lnTo>
                <a:lnTo>
                  <a:pt x="647959" y="1564868"/>
                </a:lnTo>
                <a:lnTo>
                  <a:pt x="612013" y="1564868"/>
                </a:lnTo>
                <a:lnTo>
                  <a:pt x="586967" y="1501402"/>
                </a:lnTo>
                <a:lnTo>
                  <a:pt x="529199" y="1457411"/>
                </a:lnTo>
                <a:close/>
              </a:path>
              <a:path w="668654" h="1593214">
                <a:moveTo>
                  <a:pt x="586967" y="1501402"/>
                </a:moveTo>
                <a:lnTo>
                  <a:pt x="612013" y="1564868"/>
                </a:lnTo>
                <a:lnTo>
                  <a:pt x="637051" y="1554988"/>
                </a:lnTo>
                <a:lnTo>
                  <a:pt x="610870" y="1554988"/>
                </a:lnTo>
                <a:lnTo>
                  <a:pt x="615730" y="1523304"/>
                </a:lnTo>
                <a:lnTo>
                  <a:pt x="586967" y="1501402"/>
                </a:lnTo>
                <a:close/>
              </a:path>
              <a:path w="668654" h="1593214">
                <a:moveTo>
                  <a:pt x="648849" y="1408081"/>
                </a:moveTo>
                <a:lnTo>
                  <a:pt x="637109" y="1412846"/>
                </a:lnTo>
                <a:lnTo>
                  <a:pt x="630936" y="1424178"/>
                </a:lnTo>
                <a:lnTo>
                  <a:pt x="621561" y="1485291"/>
                </a:lnTo>
                <a:lnTo>
                  <a:pt x="647446" y="1550885"/>
                </a:lnTo>
                <a:lnTo>
                  <a:pt x="612013" y="1564868"/>
                </a:lnTo>
                <a:lnTo>
                  <a:pt x="647959" y="1564868"/>
                </a:lnTo>
                <a:lnTo>
                  <a:pt x="668654" y="1430020"/>
                </a:lnTo>
                <a:lnTo>
                  <a:pt x="668555" y="1423959"/>
                </a:lnTo>
                <a:lnTo>
                  <a:pt x="662424" y="1413577"/>
                </a:lnTo>
                <a:lnTo>
                  <a:pt x="648849" y="1408081"/>
                </a:lnTo>
                <a:close/>
              </a:path>
              <a:path w="668654" h="1593214">
                <a:moveTo>
                  <a:pt x="615730" y="1523304"/>
                </a:moveTo>
                <a:lnTo>
                  <a:pt x="610870" y="1554988"/>
                </a:lnTo>
                <a:lnTo>
                  <a:pt x="641476" y="1542910"/>
                </a:lnTo>
                <a:lnTo>
                  <a:pt x="615730" y="1523304"/>
                </a:lnTo>
                <a:close/>
              </a:path>
              <a:path w="668654" h="1593214">
                <a:moveTo>
                  <a:pt x="621561" y="1485291"/>
                </a:moveTo>
                <a:lnTo>
                  <a:pt x="615730" y="1523304"/>
                </a:lnTo>
                <a:lnTo>
                  <a:pt x="641476" y="1542910"/>
                </a:lnTo>
                <a:lnTo>
                  <a:pt x="610870" y="1554988"/>
                </a:lnTo>
                <a:lnTo>
                  <a:pt x="637051" y="1554988"/>
                </a:lnTo>
                <a:lnTo>
                  <a:pt x="647446" y="1550885"/>
                </a:lnTo>
                <a:lnTo>
                  <a:pt x="621561" y="1485291"/>
                </a:lnTo>
                <a:close/>
              </a:path>
              <a:path w="668654" h="1593214">
                <a:moveTo>
                  <a:pt x="35433" y="0"/>
                </a:moveTo>
                <a:lnTo>
                  <a:pt x="0" y="13969"/>
                </a:lnTo>
                <a:lnTo>
                  <a:pt x="586967" y="1501402"/>
                </a:lnTo>
                <a:lnTo>
                  <a:pt x="615730" y="1523304"/>
                </a:lnTo>
                <a:lnTo>
                  <a:pt x="621561" y="1485291"/>
                </a:lnTo>
                <a:lnTo>
                  <a:pt x="35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05045" y="3160648"/>
            <a:ext cx="641985" cy="915669"/>
          </a:xfrm>
          <a:custGeom>
            <a:avLst/>
            <a:gdLst/>
            <a:ahLst/>
            <a:cxnLst/>
            <a:rect l="l" t="t" r="r" b="b"/>
            <a:pathLst>
              <a:path w="641985" h="915670">
                <a:moveTo>
                  <a:pt x="598630" y="61543"/>
                </a:moveTo>
                <a:lnTo>
                  <a:pt x="565464" y="76471"/>
                </a:lnTo>
                <a:lnTo>
                  <a:pt x="0" y="893952"/>
                </a:lnTo>
                <a:lnTo>
                  <a:pt x="31368" y="915669"/>
                </a:lnTo>
                <a:lnTo>
                  <a:pt x="595680" y="99854"/>
                </a:lnTo>
                <a:lnTo>
                  <a:pt x="598630" y="61543"/>
                </a:lnTo>
                <a:close/>
              </a:path>
              <a:path w="641985" h="915670">
                <a:moveTo>
                  <a:pt x="640044" y="20192"/>
                </a:moveTo>
                <a:lnTo>
                  <a:pt x="604392" y="20192"/>
                </a:lnTo>
                <a:lnTo>
                  <a:pt x="635762" y="41910"/>
                </a:lnTo>
                <a:lnTo>
                  <a:pt x="595680" y="99854"/>
                </a:lnTo>
                <a:lnTo>
                  <a:pt x="590930" y="161543"/>
                </a:lnTo>
                <a:lnTo>
                  <a:pt x="594527" y="174233"/>
                </a:lnTo>
                <a:lnTo>
                  <a:pt x="605478" y="181507"/>
                </a:lnTo>
                <a:lnTo>
                  <a:pt x="619708" y="178795"/>
                </a:lnTo>
                <a:lnTo>
                  <a:pt x="627784" y="169445"/>
                </a:lnTo>
                <a:lnTo>
                  <a:pt x="628903" y="164464"/>
                </a:lnTo>
                <a:lnTo>
                  <a:pt x="640044" y="20192"/>
                </a:lnTo>
                <a:close/>
              </a:path>
              <a:path w="641985" h="915670">
                <a:moveTo>
                  <a:pt x="641603" y="0"/>
                </a:moveTo>
                <a:lnTo>
                  <a:pt x="492125" y="69850"/>
                </a:lnTo>
                <a:lnTo>
                  <a:pt x="483404" y="78129"/>
                </a:lnTo>
                <a:lnTo>
                  <a:pt x="481370" y="89788"/>
                </a:lnTo>
                <a:lnTo>
                  <a:pt x="489507" y="101743"/>
                </a:lnTo>
                <a:lnTo>
                  <a:pt x="499732" y="106058"/>
                </a:lnTo>
                <a:lnTo>
                  <a:pt x="565464" y="76471"/>
                </a:lnTo>
                <a:lnTo>
                  <a:pt x="604392" y="20192"/>
                </a:lnTo>
                <a:lnTo>
                  <a:pt x="640044" y="20192"/>
                </a:lnTo>
                <a:lnTo>
                  <a:pt x="641603" y="0"/>
                </a:lnTo>
                <a:close/>
              </a:path>
              <a:path w="641985" h="915670">
                <a:moveTo>
                  <a:pt x="617967" y="29590"/>
                </a:moveTo>
                <a:lnTo>
                  <a:pt x="601090" y="29590"/>
                </a:lnTo>
                <a:lnTo>
                  <a:pt x="628141" y="48260"/>
                </a:lnTo>
                <a:lnTo>
                  <a:pt x="598630" y="61543"/>
                </a:lnTo>
                <a:lnTo>
                  <a:pt x="595680" y="99854"/>
                </a:lnTo>
                <a:lnTo>
                  <a:pt x="635762" y="41910"/>
                </a:lnTo>
                <a:lnTo>
                  <a:pt x="617967" y="29590"/>
                </a:lnTo>
                <a:close/>
              </a:path>
              <a:path w="641985" h="915670">
                <a:moveTo>
                  <a:pt x="604392" y="20192"/>
                </a:moveTo>
                <a:lnTo>
                  <a:pt x="565464" y="76471"/>
                </a:lnTo>
                <a:lnTo>
                  <a:pt x="598630" y="61543"/>
                </a:lnTo>
                <a:lnTo>
                  <a:pt x="601090" y="29590"/>
                </a:lnTo>
                <a:lnTo>
                  <a:pt x="617967" y="29590"/>
                </a:lnTo>
                <a:lnTo>
                  <a:pt x="604392" y="20192"/>
                </a:lnTo>
                <a:close/>
              </a:path>
              <a:path w="641985" h="915670">
                <a:moveTo>
                  <a:pt x="601090" y="29590"/>
                </a:moveTo>
                <a:lnTo>
                  <a:pt x="598630" y="61543"/>
                </a:lnTo>
                <a:lnTo>
                  <a:pt x="628141" y="48260"/>
                </a:lnTo>
                <a:lnTo>
                  <a:pt x="601090" y="29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13553" y="3786885"/>
            <a:ext cx="633095" cy="296545"/>
          </a:xfrm>
          <a:custGeom>
            <a:avLst/>
            <a:gdLst/>
            <a:ahLst/>
            <a:cxnLst/>
            <a:rect l="l" t="t" r="r" b="b"/>
            <a:pathLst>
              <a:path w="633095" h="296545">
                <a:moveTo>
                  <a:pt x="526604" y="45952"/>
                </a:moveTo>
                <a:lnTo>
                  <a:pt x="0" y="260984"/>
                </a:lnTo>
                <a:lnTo>
                  <a:pt x="14350" y="296290"/>
                </a:lnTo>
                <a:lnTo>
                  <a:pt x="540071" y="81619"/>
                </a:lnTo>
                <a:lnTo>
                  <a:pt x="563233" y="51442"/>
                </a:lnTo>
                <a:lnTo>
                  <a:pt x="526604" y="45952"/>
                </a:lnTo>
                <a:close/>
              </a:path>
              <a:path w="633095" h="296545">
                <a:moveTo>
                  <a:pt x="608865" y="19684"/>
                </a:moveTo>
                <a:lnTo>
                  <a:pt x="590931" y="19684"/>
                </a:lnTo>
                <a:lnTo>
                  <a:pt x="605282" y="54990"/>
                </a:lnTo>
                <a:lnTo>
                  <a:pt x="540071" y="81619"/>
                </a:lnTo>
                <a:lnTo>
                  <a:pt x="502412" y="130682"/>
                </a:lnTo>
                <a:lnTo>
                  <a:pt x="498440" y="142031"/>
                </a:lnTo>
                <a:lnTo>
                  <a:pt x="501886" y="153227"/>
                </a:lnTo>
                <a:lnTo>
                  <a:pt x="514256" y="160075"/>
                </a:lnTo>
                <a:lnTo>
                  <a:pt x="525111" y="159615"/>
                </a:lnTo>
                <a:lnTo>
                  <a:pt x="532638" y="153924"/>
                </a:lnTo>
                <a:lnTo>
                  <a:pt x="633095" y="23113"/>
                </a:lnTo>
                <a:lnTo>
                  <a:pt x="608865" y="19684"/>
                </a:lnTo>
                <a:close/>
              </a:path>
              <a:path w="633095" h="296545">
                <a:moveTo>
                  <a:pt x="563233" y="51442"/>
                </a:moveTo>
                <a:lnTo>
                  <a:pt x="540071" y="81619"/>
                </a:lnTo>
                <a:lnTo>
                  <a:pt x="602171" y="56261"/>
                </a:lnTo>
                <a:lnTo>
                  <a:pt x="595376" y="56261"/>
                </a:lnTo>
                <a:lnTo>
                  <a:pt x="563233" y="51442"/>
                </a:lnTo>
                <a:close/>
              </a:path>
              <a:path w="633095" h="296545">
                <a:moveTo>
                  <a:pt x="582930" y="25781"/>
                </a:moveTo>
                <a:lnTo>
                  <a:pt x="563233" y="51442"/>
                </a:lnTo>
                <a:lnTo>
                  <a:pt x="595376" y="56261"/>
                </a:lnTo>
                <a:lnTo>
                  <a:pt x="582930" y="25781"/>
                </a:lnTo>
                <a:close/>
              </a:path>
              <a:path w="633095" h="296545">
                <a:moveTo>
                  <a:pt x="593408" y="25781"/>
                </a:moveTo>
                <a:lnTo>
                  <a:pt x="582930" y="25781"/>
                </a:lnTo>
                <a:lnTo>
                  <a:pt x="595376" y="56261"/>
                </a:lnTo>
                <a:lnTo>
                  <a:pt x="602171" y="56261"/>
                </a:lnTo>
                <a:lnTo>
                  <a:pt x="605282" y="54990"/>
                </a:lnTo>
                <a:lnTo>
                  <a:pt x="593408" y="25781"/>
                </a:lnTo>
                <a:close/>
              </a:path>
              <a:path w="633095" h="296545">
                <a:moveTo>
                  <a:pt x="590931" y="19684"/>
                </a:moveTo>
                <a:lnTo>
                  <a:pt x="526604" y="45952"/>
                </a:lnTo>
                <a:lnTo>
                  <a:pt x="563233" y="51442"/>
                </a:lnTo>
                <a:lnTo>
                  <a:pt x="582930" y="25781"/>
                </a:lnTo>
                <a:lnTo>
                  <a:pt x="593408" y="25781"/>
                </a:lnTo>
                <a:lnTo>
                  <a:pt x="590931" y="19684"/>
                </a:lnTo>
                <a:close/>
              </a:path>
              <a:path w="633095" h="296545">
                <a:moveTo>
                  <a:pt x="469773" y="0"/>
                </a:moveTo>
                <a:lnTo>
                  <a:pt x="457101" y="2598"/>
                </a:lnTo>
                <a:lnTo>
                  <a:pt x="449074" y="12515"/>
                </a:lnTo>
                <a:lnTo>
                  <a:pt x="450432" y="26863"/>
                </a:lnTo>
                <a:lnTo>
                  <a:pt x="458365" y="35722"/>
                </a:lnTo>
                <a:lnTo>
                  <a:pt x="526604" y="45952"/>
                </a:lnTo>
                <a:lnTo>
                  <a:pt x="590931" y="19684"/>
                </a:lnTo>
                <a:lnTo>
                  <a:pt x="608865" y="19684"/>
                </a:lnTo>
                <a:lnTo>
                  <a:pt x="4697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06950" y="4052315"/>
            <a:ext cx="640080" cy="664845"/>
          </a:xfrm>
          <a:custGeom>
            <a:avLst/>
            <a:gdLst/>
            <a:ahLst/>
            <a:cxnLst/>
            <a:rect l="l" t="t" r="r" b="b"/>
            <a:pathLst>
              <a:path w="640079" h="664845">
                <a:moveTo>
                  <a:pt x="483822" y="582012"/>
                </a:moveTo>
                <a:lnTo>
                  <a:pt x="473745" y="587446"/>
                </a:lnTo>
                <a:lnTo>
                  <a:pt x="467130" y="600443"/>
                </a:lnTo>
                <a:lnTo>
                  <a:pt x="470798" y="612083"/>
                </a:lnTo>
                <a:lnTo>
                  <a:pt x="480949" y="619124"/>
                </a:lnTo>
                <a:lnTo>
                  <a:pt x="639699" y="664336"/>
                </a:lnTo>
                <a:lnTo>
                  <a:pt x="636283" y="650239"/>
                </a:lnTo>
                <a:lnTo>
                  <a:pt x="599694" y="650239"/>
                </a:lnTo>
                <a:lnTo>
                  <a:pt x="551930" y="600554"/>
                </a:lnTo>
                <a:lnTo>
                  <a:pt x="483822" y="582012"/>
                </a:lnTo>
                <a:close/>
              </a:path>
              <a:path w="640079" h="664845">
                <a:moveTo>
                  <a:pt x="551930" y="600554"/>
                </a:moveTo>
                <a:lnTo>
                  <a:pt x="599694" y="650239"/>
                </a:lnTo>
                <a:lnTo>
                  <a:pt x="608836" y="641476"/>
                </a:lnTo>
                <a:lnTo>
                  <a:pt x="594995" y="641476"/>
                </a:lnTo>
                <a:lnTo>
                  <a:pt x="587427" y="610218"/>
                </a:lnTo>
                <a:lnTo>
                  <a:pt x="551930" y="600554"/>
                </a:lnTo>
                <a:close/>
              </a:path>
              <a:path w="640079" h="664845">
                <a:moveTo>
                  <a:pt x="587848" y="490947"/>
                </a:moveTo>
                <a:lnTo>
                  <a:pt x="573573" y="491545"/>
                </a:lnTo>
                <a:lnTo>
                  <a:pt x="565073" y="500431"/>
                </a:lnTo>
                <a:lnTo>
                  <a:pt x="563879" y="512952"/>
                </a:lnTo>
                <a:lnTo>
                  <a:pt x="578424" y="573030"/>
                </a:lnTo>
                <a:lnTo>
                  <a:pt x="627252" y="623823"/>
                </a:lnTo>
                <a:lnTo>
                  <a:pt x="599694" y="650239"/>
                </a:lnTo>
                <a:lnTo>
                  <a:pt x="636283" y="650239"/>
                </a:lnTo>
                <a:lnTo>
                  <a:pt x="600837" y="503935"/>
                </a:lnTo>
                <a:lnTo>
                  <a:pt x="597476" y="496968"/>
                </a:lnTo>
                <a:lnTo>
                  <a:pt x="587848" y="490947"/>
                </a:lnTo>
                <a:close/>
              </a:path>
              <a:path w="640079" h="664845">
                <a:moveTo>
                  <a:pt x="587427" y="610218"/>
                </a:moveTo>
                <a:lnTo>
                  <a:pt x="594995" y="641476"/>
                </a:lnTo>
                <a:lnTo>
                  <a:pt x="618744" y="618743"/>
                </a:lnTo>
                <a:lnTo>
                  <a:pt x="587427" y="610218"/>
                </a:lnTo>
                <a:close/>
              </a:path>
              <a:path w="640079" h="664845">
                <a:moveTo>
                  <a:pt x="578424" y="573030"/>
                </a:moveTo>
                <a:lnTo>
                  <a:pt x="587427" y="610218"/>
                </a:lnTo>
                <a:lnTo>
                  <a:pt x="618744" y="618743"/>
                </a:lnTo>
                <a:lnTo>
                  <a:pt x="594995" y="641476"/>
                </a:lnTo>
                <a:lnTo>
                  <a:pt x="608836" y="641476"/>
                </a:lnTo>
                <a:lnTo>
                  <a:pt x="627252" y="623823"/>
                </a:lnTo>
                <a:lnTo>
                  <a:pt x="578424" y="573030"/>
                </a:lnTo>
                <a:close/>
              </a:path>
              <a:path w="640079" h="664845">
                <a:moveTo>
                  <a:pt x="27559" y="0"/>
                </a:moveTo>
                <a:lnTo>
                  <a:pt x="0" y="26415"/>
                </a:lnTo>
                <a:lnTo>
                  <a:pt x="551930" y="600554"/>
                </a:lnTo>
                <a:lnTo>
                  <a:pt x="587427" y="610218"/>
                </a:lnTo>
                <a:lnTo>
                  <a:pt x="578424" y="573030"/>
                </a:lnTo>
                <a:lnTo>
                  <a:pt x="27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90715" y="1988271"/>
            <a:ext cx="285115" cy="171450"/>
          </a:xfrm>
          <a:custGeom>
            <a:avLst/>
            <a:gdLst/>
            <a:ahLst/>
            <a:cxnLst/>
            <a:rect l="l" t="t" r="r" b="b"/>
            <a:pathLst>
              <a:path w="285115" h="171450">
                <a:moveTo>
                  <a:pt x="209743" y="85910"/>
                </a:moveTo>
                <a:lnTo>
                  <a:pt x="116388" y="142633"/>
                </a:lnTo>
                <a:lnTo>
                  <a:pt x="114630" y="153277"/>
                </a:lnTo>
                <a:lnTo>
                  <a:pt x="119875" y="166388"/>
                </a:lnTo>
                <a:lnTo>
                  <a:pt x="130526" y="171205"/>
                </a:lnTo>
                <a:lnTo>
                  <a:pt x="142239" y="168696"/>
                </a:lnTo>
                <a:lnTo>
                  <a:pt x="252101" y="104561"/>
                </a:lnTo>
                <a:lnTo>
                  <a:pt x="246887" y="104561"/>
                </a:lnTo>
                <a:lnTo>
                  <a:pt x="246887" y="102021"/>
                </a:lnTo>
                <a:lnTo>
                  <a:pt x="237362" y="102021"/>
                </a:lnTo>
                <a:lnTo>
                  <a:pt x="209743" y="85910"/>
                </a:lnTo>
                <a:close/>
              </a:path>
              <a:path w="285115" h="171450">
                <a:moveTo>
                  <a:pt x="176402" y="66461"/>
                </a:moveTo>
                <a:lnTo>
                  <a:pt x="0" y="66461"/>
                </a:lnTo>
                <a:lnTo>
                  <a:pt x="0" y="104561"/>
                </a:lnTo>
                <a:lnTo>
                  <a:pt x="179047" y="104561"/>
                </a:lnTo>
                <a:lnTo>
                  <a:pt x="209743" y="85910"/>
                </a:lnTo>
                <a:lnTo>
                  <a:pt x="176402" y="66461"/>
                </a:lnTo>
                <a:close/>
              </a:path>
              <a:path w="285115" h="171450">
                <a:moveTo>
                  <a:pt x="252051" y="66461"/>
                </a:moveTo>
                <a:lnTo>
                  <a:pt x="246887" y="66461"/>
                </a:lnTo>
                <a:lnTo>
                  <a:pt x="246887" y="104561"/>
                </a:lnTo>
                <a:lnTo>
                  <a:pt x="252101" y="104561"/>
                </a:lnTo>
                <a:lnTo>
                  <a:pt x="284733" y="85511"/>
                </a:lnTo>
                <a:lnTo>
                  <a:pt x="252051" y="66461"/>
                </a:lnTo>
                <a:close/>
              </a:path>
              <a:path w="285115" h="171450">
                <a:moveTo>
                  <a:pt x="237362" y="69128"/>
                </a:moveTo>
                <a:lnTo>
                  <a:pt x="209743" y="85910"/>
                </a:lnTo>
                <a:lnTo>
                  <a:pt x="237362" y="102021"/>
                </a:lnTo>
                <a:lnTo>
                  <a:pt x="237362" y="69128"/>
                </a:lnTo>
                <a:close/>
              </a:path>
              <a:path w="285115" h="171450">
                <a:moveTo>
                  <a:pt x="246887" y="69128"/>
                </a:moveTo>
                <a:lnTo>
                  <a:pt x="237362" y="69128"/>
                </a:lnTo>
                <a:lnTo>
                  <a:pt x="237362" y="102021"/>
                </a:lnTo>
                <a:lnTo>
                  <a:pt x="246887" y="102021"/>
                </a:lnTo>
                <a:lnTo>
                  <a:pt x="246887" y="69128"/>
                </a:lnTo>
                <a:close/>
              </a:path>
              <a:path w="285115" h="171450">
                <a:moveTo>
                  <a:pt x="133510" y="0"/>
                </a:moveTo>
                <a:lnTo>
                  <a:pt x="123120" y="3536"/>
                </a:lnTo>
                <a:lnTo>
                  <a:pt x="114052" y="14698"/>
                </a:lnTo>
                <a:lnTo>
                  <a:pt x="115108" y="26349"/>
                </a:lnTo>
                <a:lnTo>
                  <a:pt x="123062" y="35346"/>
                </a:lnTo>
                <a:lnTo>
                  <a:pt x="209743" y="85910"/>
                </a:lnTo>
                <a:lnTo>
                  <a:pt x="237362" y="69128"/>
                </a:lnTo>
                <a:lnTo>
                  <a:pt x="246887" y="69128"/>
                </a:lnTo>
                <a:lnTo>
                  <a:pt x="246887" y="66461"/>
                </a:lnTo>
                <a:lnTo>
                  <a:pt x="252051" y="66461"/>
                </a:lnTo>
                <a:lnTo>
                  <a:pt x="142239" y="2453"/>
                </a:lnTo>
                <a:lnTo>
                  <a:pt x="13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90715" y="3075137"/>
            <a:ext cx="285115" cy="171450"/>
          </a:xfrm>
          <a:custGeom>
            <a:avLst/>
            <a:gdLst/>
            <a:ahLst/>
            <a:cxnLst/>
            <a:rect l="l" t="t" r="r" b="b"/>
            <a:pathLst>
              <a:path w="285115" h="171450">
                <a:moveTo>
                  <a:pt x="209721" y="85897"/>
                </a:moveTo>
                <a:lnTo>
                  <a:pt x="116426" y="142497"/>
                </a:lnTo>
                <a:lnTo>
                  <a:pt x="114601" y="153159"/>
                </a:lnTo>
                <a:lnTo>
                  <a:pt x="119794" y="166256"/>
                </a:lnTo>
                <a:lnTo>
                  <a:pt x="130473" y="171108"/>
                </a:lnTo>
                <a:lnTo>
                  <a:pt x="142239" y="168696"/>
                </a:lnTo>
                <a:lnTo>
                  <a:pt x="252101" y="104561"/>
                </a:lnTo>
                <a:lnTo>
                  <a:pt x="246887" y="104561"/>
                </a:lnTo>
                <a:lnTo>
                  <a:pt x="246887" y="102021"/>
                </a:lnTo>
                <a:lnTo>
                  <a:pt x="237362" y="102021"/>
                </a:lnTo>
                <a:lnTo>
                  <a:pt x="209721" y="85897"/>
                </a:lnTo>
                <a:close/>
              </a:path>
              <a:path w="285115" h="171450">
                <a:moveTo>
                  <a:pt x="176402" y="66461"/>
                </a:moveTo>
                <a:lnTo>
                  <a:pt x="0" y="66461"/>
                </a:lnTo>
                <a:lnTo>
                  <a:pt x="0" y="104561"/>
                </a:lnTo>
                <a:lnTo>
                  <a:pt x="178957" y="104561"/>
                </a:lnTo>
                <a:lnTo>
                  <a:pt x="209721" y="85897"/>
                </a:lnTo>
                <a:lnTo>
                  <a:pt x="176402" y="66461"/>
                </a:lnTo>
                <a:close/>
              </a:path>
              <a:path w="285115" h="171450">
                <a:moveTo>
                  <a:pt x="252051" y="66461"/>
                </a:moveTo>
                <a:lnTo>
                  <a:pt x="246887" y="66461"/>
                </a:lnTo>
                <a:lnTo>
                  <a:pt x="246887" y="104561"/>
                </a:lnTo>
                <a:lnTo>
                  <a:pt x="252101" y="104561"/>
                </a:lnTo>
                <a:lnTo>
                  <a:pt x="284733" y="85511"/>
                </a:lnTo>
                <a:lnTo>
                  <a:pt x="252051" y="66461"/>
                </a:lnTo>
                <a:close/>
              </a:path>
              <a:path w="285115" h="171450">
                <a:moveTo>
                  <a:pt x="237362" y="69128"/>
                </a:moveTo>
                <a:lnTo>
                  <a:pt x="209721" y="85897"/>
                </a:lnTo>
                <a:lnTo>
                  <a:pt x="237362" y="102021"/>
                </a:lnTo>
                <a:lnTo>
                  <a:pt x="237362" y="69128"/>
                </a:lnTo>
                <a:close/>
              </a:path>
              <a:path w="285115" h="171450">
                <a:moveTo>
                  <a:pt x="246887" y="69128"/>
                </a:moveTo>
                <a:lnTo>
                  <a:pt x="237362" y="69128"/>
                </a:lnTo>
                <a:lnTo>
                  <a:pt x="237362" y="102021"/>
                </a:lnTo>
                <a:lnTo>
                  <a:pt x="246887" y="102021"/>
                </a:lnTo>
                <a:lnTo>
                  <a:pt x="246887" y="69128"/>
                </a:lnTo>
                <a:close/>
              </a:path>
              <a:path w="285115" h="171450">
                <a:moveTo>
                  <a:pt x="133510" y="0"/>
                </a:moveTo>
                <a:lnTo>
                  <a:pt x="123120" y="3536"/>
                </a:lnTo>
                <a:lnTo>
                  <a:pt x="114052" y="14698"/>
                </a:lnTo>
                <a:lnTo>
                  <a:pt x="115108" y="26349"/>
                </a:lnTo>
                <a:lnTo>
                  <a:pt x="123062" y="35346"/>
                </a:lnTo>
                <a:lnTo>
                  <a:pt x="209721" y="85897"/>
                </a:lnTo>
                <a:lnTo>
                  <a:pt x="237362" y="69128"/>
                </a:lnTo>
                <a:lnTo>
                  <a:pt x="246887" y="69128"/>
                </a:lnTo>
                <a:lnTo>
                  <a:pt x="246887" y="66461"/>
                </a:lnTo>
                <a:lnTo>
                  <a:pt x="252051" y="66461"/>
                </a:lnTo>
                <a:lnTo>
                  <a:pt x="142239" y="2453"/>
                </a:lnTo>
                <a:lnTo>
                  <a:pt x="13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90715" y="3724445"/>
            <a:ext cx="285115" cy="171450"/>
          </a:xfrm>
          <a:custGeom>
            <a:avLst/>
            <a:gdLst/>
            <a:ahLst/>
            <a:cxnLst/>
            <a:rect l="l" t="t" r="r" b="b"/>
            <a:pathLst>
              <a:path w="285115" h="171450">
                <a:moveTo>
                  <a:pt x="209638" y="85892"/>
                </a:moveTo>
                <a:lnTo>
                  <a:pt x="116399" y="142551"/>
                </a:lnTo>
                <a:lnTo>
                  <a:pt x="114605" y="153232"/>
                </a:lnTo>
                <a:lnTo>
                  <a:pt x="119794" y="166299"/>
                </a:lnTo>
                <a:lnTo>
                  <a:pt x="130473" y="171151"/>
                </a:lnTo>
                <a:lnTo>
                  <a:pt x="142239" y="168740"/>
                </a:lnTo>
                <a:lnTo>
                  <a:pt x="252101" y="104605"/>
                </a:lnTo>
                <a:lnTo>
                  <a:pt x="246887" y="104605"/>
                </a:lnTo>
                <a:lnTo>
                  <a:pt x="246887" y="102065"/>
                </a:lnTo>
                <a:lnTo>
                  <a:pt x="237362" y="102065"/>
                </a:lnTo>
                <a:lnTo>
                  <a:pt x="209638" y="85892"/>
                </a:lnTo>
                <a:close/>
              </a:path>
              <a:path w="285115" h="171450">
                <a:moveTo>
                  <a:pt x="176402" y="66505"/>
                </a:moveTo>
                <a:lnTo>
                  <a:pt x="0" y="66505"/>
                </a:lnTo>
                <a:lnTo>
                  <a:pt x="0" y="104605"/>
                </a:lnTo>
                <a:lnTo>
                  <a:pt x="178844" y="104605"/>
                </a:lnTo>
                <a:lnTo>
                  <a:pt x="209638" y="85892"/>
                </a:lnTo>
                <a:lnTo>
                  <a:pt x="176402" y="66505"/>
                </a:lnTo>
                <a:close/>
              </a:path>
              <a:path w="285115" h="171450">
                <a:moveTo>
                  <a:pt x="252101" y="66505"/>
                </a:moveTo>
                <a:lnTo>
                  <a:pt x="246887" y="66505"/>
                </a:lnTo>
                <a:lnTo>
                  <a:pt x="246887" y="104605"/>
                </a:lnTo>
                <a:lnTo>
                  <a:pt x="252101" y="104605"/>
                </a:lnTo>
                <a:lnTo>
                  <a:pt x="284733" y="85555"/>
                </a:lnTo>
                <a:lnTo>
                  <a:pt x="252101" y="66505"/>
                </a:lnTo>
                <a:close/>
              </a:path>
              <a:path w="285115" h="171450">
                <a:moveTo>
                  <a:pt x="237362" y="69045"/>
                </a:moveTo>
                <a:lnTo>
                  <a:pt x="209638" y="85892"/>
                </a:lnTo>
                <a:lnTo>
                  <a:pt x="237362" y="102065"/>
                </a:lnTo>
                <a:lnTo>
                  <a:pt x="237362" y="69045"/>
                </a:lnTo>
                <a:close/>
              </a:path>
              <a:path w="285115" h="171450">
                <a:moveTo>
                  <a:pt x="246887" y="69045"/>
                </a:moveTo>
                <a:lnTo>
                  <a:pt x="237362" y="69045"/>
                </a:lnTo>
                <a:lnTo>
                  <a:pt x="237362" y="102065"/>
                </a:lnTo>
                <a:lnTo>
                  <a:pt x="246887" y="102065"/>
                </a:lnTo>
                <a:lnTo>
                  <a:pt x="246887" y="69045"/>
                </a:lnTo>
                <a:close/>
              </a:path>
              <a:path w="285115" h="171450">
                <a:moveTo>
                  <a:pt x="133544" y="0"/>
                </a:moveTo>
                <a:lnTo>
                  <a:pt x="123131" y="3565"/>
                </a:lnTo>
                <a:lnTo>
                  <a:pt x="114034" y="14753"/>
                </a:lnTo>
                <a:lnTo>
                  <a:pt x="115124" y="26420"/>
                </a:lnTo>
                <a:lnTo>
                  <a:pt x="123062" y="35390"/>
                </a:lnTo>
                <a:lnTo>
                  <a:pt x="209638" y="85892"/>
                </a:lnTo>
                <a:lnTo>
                  <a:pt x="237362" y="69045"/>
                </a:lnTo>
                <a:lnTo>
                  <a:pt x="246887" y="69045"/>
                </a:lnTo>
                <a:lnTo>
                  <a:pt x="246887" y="66505"/>
                </a:lnTo>
                <a:lnTo>
                  <a:pt x="252101" y="66505"/>
                </a:lnTo>
                <a:lnTo>
                  <a:pt x="142239" y="2370"/>
                </a:lnTo>
                <a:lnTo>
                  <a:pt x="133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90715" y="4631014"/>
            <a:ext cx="285115" cy="171450"/>
          </a:xfrm>
          <a:custGeom>
            <a:avLst/>
            <a:gdLst/>
            <a:ahLst/>
            <a:cxnLst/>
            <a:rect l="l" t="t" r="r" b="b"/>
            <a:pathLst>
              <a:path w="285115" h="171450">
                <a:moveTo>
                  <a:pt x="209168" y="85575"/>
                </a:moveTo>
                <a:lnTo>
                  <a:pt x="123062" y="135803"/>
                </a:lnTo>
                <a:lnTo>
                  <a:pt x="116398" y="142556"/>
                </a:lnTo>
                <a:lnTo>
                  <a:pt x="114629" y="153221"/>
                </a:lnTo>
                <a:lnTo>
                  <a:pt x="119875" y="166341"/>
                </a:lnTo>
                <a:lnTo>
                  <a:pt x="130526" y="171168"/>
                </a:lnTo>
                <a:lnTo>
                  <a:pt x="142239" y="168696"/>
                </a:lnTo>
                <a:lnTo>
                  <a:pt x="252101" y="104561"/>
                </a:lnTo>
                <a:lnTo>
                  <a:pt x="246887" y="104561"/>
                </a:lnTo>
                <a:lnTo>
                  <a:pt x="246887" y="102021"/>
                </a:lnTo>
                <a:lnTo>
                  <a:pt x="237362" y="102021"/>
                </a:lnTo>
                <a:lnTo>
                  <a:pt x="209168" y="85575"/>
                </a:lnTo>
                <a:close/>
              </a:path>
              <a:path w="285115" h="171450">
                <a:moveTo>
                  <a:pt x="176402" y="66461"/>
                </a:moveTo>
                <a:lnTo>
                  <a:pt x="0" y="66461"/>
                </a:lnTo>
                <a:lnTo>
                  <a:pt x="0" y="104561"/>
                </a:lnTo>
                <a:lnTo>
                  <a:pt x="176620" y="104561"/>
                </a:lnTo>
                <a:lnTo>
                  <a:pt x="209168" y="85575"/>
                </a:lnTo>
                <a:lnTo>
                  <a:pt x="176402" y="66461"/>
                </a:lnTo>
                <a:close/>
              </a:path>
              <a:path w="285115" h="171450">
                <a:moveTo>
                  <a:pt x="252051" y="66461"/>
                </a:moveTo>
                <a:lnTo>
                  <a:pt x="246887" y="66461"/>
                </a:lnTo>
                <a:lnTo>
                  <a:pt x="246887" y="104561"/>
                </a:lnTo>
                <a:lnTo>
                  <a:pt x="252101" y="104561"/>
                </a:lnTo>
                <a:lnTo>
                  <a:pt x="284733" y="85511"/>
                </a:lnTo>
                <a:lnTo>
                  <a:pt x="252051" y="66461"/>
                </a:lnTo>
                <a:close/>
              </a:path>
              <a:path w="285115" h="171450">
                <a:moveTo>
                  <a:pt x="237362" y="69128"/>
                </a:moveTo>
                <a:lnTo>
                  <a:pt x="209168" y="85575"/>
                </a:lnTo>
                <a:lnTo>
                  <a:pt x="237362" y="102021"/>
                </a:lnTo>
                <a:lnTo>
                  <a:pt x="237362" y="69128"/>
                </a:lnTo>
                <a:close/>
              </a:path>
              <a:path w="285115" h="171450">
                <a:moveTo>
                  <a:pt x="246887" y="69128"/>
                </a:moveTo>
                <a:lnTo>
                  <a:pt x="237362" y="69128"/>
                </a:lnTo>
                <a:lnTo>
                  <a:pt x="237362" y="102021"/>
                </a:lnTo>
                <a:lnTo>
                  <a:pt x="246887" y="102021"/>
                </a:lnTo>
                <a:lnTo>
                  <a:pt x="246887" y="69128"/>
                </a:lnTo>
                <a:close/>
              </a:path>
              <a:path w="285115" h="171450">
                <a:moveTo>
                  <a:pt x="133510" y="0"/>
                </a:moveTo>
                <a:lnTo>
                  <a:pt x="123120" y="3536"/>
                </a:lnTo>
                <a:lnTo>
                  <a:pt x="114052" y="14698"/>
                </a:lnTo>
                <a:lnTo>
                  <a:pt x="115108" y="26349"/>
                </a:lnTo>
                <a:lnTo>
                  <a:pt x="123062" y="35346"/>
                </a:lnTo>
                <a:lnTo>
                  <a:pt x="209168" y="85575"/>
                </a:lnTo>
                <a:lnTo>
                  <a:pt x="237362" y="69128"/>
                </a:lnTo>
                <a:lnTo>
                  <a:pt x="246887" y="69128"/>
                </a:lnTo>
                <a:lnTo>
                  <a:pt x="246887" y="66461"/>
                </a:lnTo>
                <a:lnTo>
                  <a:pt x="252051" y="66461"/>
                </a:lnTo>
                <a:lnTo>
                  <a:pt x="142239" y="2453"/>
                </a:lnTo>
                <a:lnTo>
                  <a:pt x="13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90715" y="5565943"/>
            <a:ext cx="285115" cy="171450"/>
          </a:xfrm>
          <a:custGeom>
            <a:avLst/>
            <a:gdLst/>
            <a:ahLst/>
            <a:cxnLst/>
            <a:rect l="l" t="t" r="r" b="b"/>
            <a:pathLst>
              <a:path w="285115" h="171450">
                <a:moveTo>
                  <a:pt x="209720" y="85890"/>
                </a:moveTo>
                <a:lnTo>
                  <a:pt x="116396" y="142588"/>
                </a:lnTo>
                <a:lnTo>
                  <a:pt x="114622" y="153255"/>
                </a:lnTo>
                <a:lnTo>
                  <a:pt x="119850" y="166332"/>
                </a:lnTo>
                <a:lnTo>
                  <a:pt x="130510" y="171162"/>
                </a:lnTo>
                <a:lnTo>
                  <a:pt x="142239" y="168690"/>
                </a:lnTo>
                <a:lnTo>
                  <a:pt x="252081" y="104605"/>
                </a:lnTo>
                <a:lnTo>
                  <a:pt x="246887" y="104605"/>
                </a:lnTo>
                <a:lnTo>
                  <a:pt x="246887" y="102015"/>
                </a:lnTo>
                <a:lnTo>
                  <a:pt x="237362" y="102015"/>
                </a:lnTo>
                <a:lnTo>
                  <a:pt x="209720" y="85890"/>
                </a:lnTo>
                <a:close/>
              </a:path>
              <a:path w="285115" h="171450">
                <a:moveTo>
                  <a:pt x="176490" y="66505"/>
                </a:moveTo>
                <a:lnTo>
                  <a:pt x="0" y="66505"/>
                </a:lnTo>
                <a:lnTo>
                  <a:pt x="0" y="104605"/>
                </a:lnTo>
                <a:lnTo>
                  <a:pt x="178915" y="104605"/>
                </a:lnTo>
                <a:lnTo>
                  <a:pt x="209720" y="85890"/>
                </a:lnTo>
                <a:lnTo>
                  <a:pt x="176490" y="66505"/>
                </a:lnTo>
                <a:close/>
              </a:path>
              <a:path w="285115" h="171450">
                <a:moveTo>
                  <a:pt x="252101" y="66505"/>
                </a:moveTo>
                <a:lnTo>
                  <a:pt x="246887" y="66505"/>
                </a:lnTo>
                <a:lnTo>
                  <a:pt x="246887" y="104605"/>
                </a:lnTo>
                <a:lnTo>
                  <a:pt x="252081" y="104605"/>
                </a:lnTo>
                <a:lnTo>
                  <a:pt x="284733" y="85555"/>
                </a:lnTo>
                <a:lnTo>
                  <a:pt x="252101" y="66505"/>
                </a:lnTo>
                <a:close/>
              </a:path>
              <a:path w="285115" h="171450">
                <a:moveTo>
                  <a:pt x="237362" y="69096"/>
                </a:moveTo>
                <a:lnTo>
                  <a:pt x="209720" y="85890"/>
                </a:lnTo>
                <a:lnTo>
                  <a:pt x="237362" y="102015"/>
                </a:lnTo>
                <a:lnTo>
                  <a:pt x="237362" y="69096"/>
                </a:lnTo>
                <a:close/>
              </a:path>
              <a:path w="285115" h="171450">
                <a:moveTo>
                  <a:pt x="246887" y="69096"/>
                </a:moveTo>
                <a:lnTo>
                  <a:pt x="237362" y="69096"/>
                </a:lnTo>
                <a:lnTo>
                  <a:pt x="237362" y="102015"/>
                </a:lnTo>
                <a:lnTo>
                  <a:pt x="246887" y="102015"/>
                </a:lnTo>
                <a:lnTo>
                  <a:pt x="246887" y="69096"/>
                </a:lnTo>
                <a:close/>
              </a:path>
              <a:path w="285115" h="171450">
                <a:moveTo>
                  <a:pt x="133560" y="0"/>
                </a:moveTo>
                <a:lnTo>
                  <a:pt x="123140" y="3551"/>
                </a:lnTo>
                <a:lnTo>
                  <a:pt x="114041" y="14720"/>
                </a:lnTo>
                <a:lnTo>
                  <a:pt x="115117" y="26385"/>
                </a:lnTo>
                <a:lnTo>
                  <a:pt x="123062" y="35340"/>
                </a:lnTo>
                <a:lnTo>
                  <a:pt x="209720" y="85890"/>
                </a:lnTo>
                <a:lnTo>
                  <a:pt x="237362" y="69096"/>
                </a:lnTo>
                <a:lnTo>
                  <a:pt x="246887" y="69096"/>
                </a:lnTo>
                <a:lnTo>
                  <a:pt x="246887" y="66505"/>
                </a:lnTo>
                <a:lnTo>
                  <a:pt x="252101" y="66505"/>
                </a:lnTo>
                <a:lnTo>
                  <a:pt x="142239" y="2370"/>
                </a:lnTo>
                <a:lnTo>
                  <a:pt x="133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47606" y="1410969"/>
            <a:ext cx="1544320" cy="2246630"/>
          </a:xfrm>
          <a:custGeom>
            <a:avLst/>
            <a:gdLst/>
            <a:ahLst/>
            <a:cxnLst/>
            <a:rect l="l" t="t" r="r" b="b"/>
            <a:pathLst>
              <a:path w="1544320" h="2246629">
                <a:moveTo>
                  <a:pt x="0" y="2246629"/>
                </a:moveTo>
                <a:lnTo>
                  <a:pt x="1544193" y="2246629"/>
                </a:lnTo>
                <a:lnTo>
                  <a:pt x="1544193" y="0"/>
                </a:lnTo>
                <a:lnTo>
                  <a:pt x="0" y="0"/>
                </a:lnTo>
                <a:lnTo>
                  <a:pt x="0" y="2246629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27617" y="1476111"/>
            <a:ext cx="13855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Costs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 to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ndividual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127617" y="1780911"/>
            <a:ext cx="1385570" cy="167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5244" indent="-172085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(asth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ork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areg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  <a:p>
            <a:pPr marL="184785" marR="2476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84785" marR="111125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arn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0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ure)</a:t>
            </a:r>
            <a:endParaRPr sz="1000">
              <a:latin typeface="Arial"/>
              <a:cs typeface="Arial"/>
            </a:endParaRPr>
          </a:p>
          <a:p>
            <a:pPr marL="184785" marR="166370" indent="-1720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5420" algn="l"/>
              </a:tabLst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Incre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al exp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047606" y="3657600"/>
            <a:ext cx="1544320" cy="2286000"/>
          </a:xfrm>
          <a:custGeom>
            <a:avLst/>
            <a:gdLst/>
            <a:ahLst/>
            <a:cxnLst/>
            <a:rect l="l" t="t" r="r" b="b"/>
            <a:pathLst>
              <a:path w="1544320" h="2286000">
                <a:moveTo>
                  <a:pt x="0" y="2286000"/>
                </a:moveTo>
                <a:lnTo>
                  <a:pt x="1544193" y="2286000"/>
                </a:lnTo>
                <a:lnTo>
                  <a:pt x="1544193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312020" y="3971534"/>
            <a:ext cx="101726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Costs</a:t>
            </a:r>
            <a:r>
              <a:rPr sz="1000" b="1" spc="-5" dirty="0">
                <a:latin typeface="Arial"/>
                <a:cs typeface="Arial"/>
              </a:rPr>
              <a:t> to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-5" dirty="0">
                <a:latin typeface="Arial"/>
                <a:cs typeface="Arial"/>
              </a:rPr>
              <a:t>oci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27617" y="4276334"/>
            <a:ext cx="1374775" cy="137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Incre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thcare</a:t>
            </a:r>
            <a:endParaRPr sz="10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sts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latin typeface="Arial"/>
                <a:cs typeface="Arial"/>
              </a:rPr>
              <a:t>Red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product</a:t>
            </a:r>
            <a:r>
              <a:rPr sz="1000" spc="-15" dirty="0">
                <a:latin typeface="Arial"/>
                <a:cs typeface="Arial"/>
              </a:rPr>
              <a:t>iv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ty</a:t>
            </a:r>
            <a:endParaRPr sz="1000">
              <a:latin typeface="Arial"/>
              <a:cs typeface="Arial"/>
            </a:endParaRPr>
          </a:p>
          <a:p>
            <a:pPr marL="184785" marR="121920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ucat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al at</a:t>
            </a:r>
            <a:r>
              <a:rPr sz="1000" spc="-10" dirty="0">
                <a:latin typeface="Arial"/>
                <a:cs typeface="Arial"/>
              </a:rPr>
              <a:t>ta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84785" marR="227329" indent="-172085" algn="just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Incre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d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lin</a:t>
            </a:r>
            <a:r>
              <a:rPr sz="1000" spc="-15" dirty="0">
                <a:latin typeface="Arial"/>
                <a:cs typeface="Arial"/>
              </a:rPr>
              <a:t>q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ncy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b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or (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47028" y="1219279"/>
            <a:ext cx="6191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Haz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76819" y="1191854"/>
            <a:ext cx="104140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lth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282430" y="1186297"/>
            <a:ext cx="8769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Other Impa</a:t>
            </a:r>
            <a:r>
              <a:rPr sz="1000" b="1" spc="-15" dirty="0">
                <a:latin typeface="Arial"/>
                <a:cs typeface="Arial"/>
              </a:rPr>
              <a:t>c</a:t>
            </a:r>
            <a:r>
              <a:rPr sz="1000" b="1" spc="-5" dirty="0"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55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2497" y="526656"/>
            <a:ext cx="7291070" cy="1268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900" b="1" dirty="0">
                <a:latin typeface="Arial"/>
                <a:cs typeface="Arial"/>
              </a:rPr>
              <a:t>U.</a:t>
            </a:r>
            <a:r>
              <a:rPr sz="2900" b="1" spc="-10" dirty="0">
                <a:latin typeface="Arial"/>
                <a:cs typeface="Arial"/>
              </a:rPr>
              <a:t>S</a:t>
            </a:r>
            <a:r>
              <a:rPr sz="2900" b="1" dirty="0">
                <a:latin typeface="Arial"/>
                <a:cs typeface="Arial"/>
              </a:rPr>
              <a:t>.</a:t>
            </a:r>
            <a:r>
              <a:rPr sz="2900" b="1" spc="-2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Homes</a:t>
            </a:r>
            <a:r>
              <a:rPr sz="2900" b="1" spc="-2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W</a:t>
            </a:r>
            <a:r>
              <a:rPr sz="2900" b="1" spc="-15" dirty="0">
                <a:latin typeface="Arial"/>
                <a:cs typeface="Arial"/>
              </a:rPr>
              <a:t>i</a:t>
            </a:r>
            <a:r>
              <a:rPr sz="2900" b="1" dirty="0">
                <a:latin typeface="Arial"/>
                <a:cs typeface="Arial"/>
              </a:rPr>
              <a:t>th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Moder</a:t>
            </a:r>
            <a:r>
              <a:rPr sz="2900" b="1" spc="5" dirty="0">
                <a:latin typeface="Arial"/>
                <a:cs typeface="Arial"/>
              </a:rPr>
              <a:t>a</a:t>
            </a:r>
            <a:r>
              <a:rPr sz="2900" b="1" dirty="0">
                <a:latin typeface="Arial"/>
                <a:cs typeface="Arial"/>
              </a:rPr>
              <a:t>te</a:t>
            </a:r>
            <a:r>
              <a:rPr sz="2900" b="1" spc="-4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or</a:t>
            </a:r>
            <a:r>
              <a:rPr sz="2900" b="1" spc="-2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Severe</a:t>
            </a:r>
            <a:endParaRPr sz="2900">
              <a:latin typeface="Arial"/>
              <a:cs typeface="Arial"/>
            </a:endParaRPr>
          </a:p>
          <a:p>
            <a:pPr marL="12700" marR="5080" algn="ctr">
              <a:lnSpc>
                <a:spcPts val="3400"/>
              </a:lnSpc>
              <a:spcBef>
                <a:spcPts val="180"/>
              </a:spcBef>
            </a:pPr>
            <a:r>
              <a:rPr sz="2900" b="1" dirty="0">
                <a:latin typeface="Arial"/>
                <a:cs typeface="Arial"/>
              </a:rPr>
              <a:t>Ph</a:t>
            </a:r>
            <a:r>
              <a:rPr sz="2900" b="1" spc="-50" dirty="0">
                <a:latin typeface="Arial"/>
                <a:cs typeface="Arial"/>
              </a:rPr>
              <a:t>y</a:t>
            </a:r>
            <a:r>
              <a:rPr sz="2900" b="1" dirty="0">
                <a:latin typeface="Arial"/>
                <a:cs typeface="Arial"/>
              </a:rPr>
              <a:t>sic</a:t>
            </a:r>
            <a:r>
              <a:rPr sz="2900" b="1" spc="5" dirty="0">
                <a:latin typeface="Arial"/>
                <a:cs typeface="Arial"/>
              </a:rPr>
              <a:t>a</a:t>
            </a:r>
            <a:r>
              <a:rPr sz="2900" b="1" dirty="0">
                <a:latin typeface="Arial"/>
                <a:cs typeface="Arial"/>
              </a:rPr>
              <a:t>l Problems</a:t>
            </a:r>
            <a:r>
              <a:rPr sz="2900" b="1" spc="-2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by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Hou</a:t>
            </a:r>
            <a:r>
              <a:rPr sz="2900" b="1" spc="5" dirty="0">
                <a:latin typeface="Arial"/>
                <a:cs typeface="Arial"/>
              </a:rPr>
              <a:t>s</a:t>
            </a:r>
            <a:r>
              <a:rPr sz="2900" b="1" dirty="0">
                <a:latin typeface="Arial"/>
                <a:cs typeface="Arial"/>
              </a:rPr>
              <a:t>ehold</a:t>
            </a:r>
            <a:r>
              <a:rPr sz="2900" b="1" spc="-3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Pover</a:t>
            </a:r>
            <a:r>
              <a:rPr sz="2900" b="1" spc="5" dirty="0">
                <a:latin typeface="Arial"/>
                <a:cs typeface="Arial"/>
              </a:rPr>
              <a:t>t</a:t>
            </a:r>
            <a:r>
              <a:rPr sz="2900" b="1" dirty="0">
                <a:latin typeface="Arial"/>
                <a:cs typeface="Arial"/>
              </a:rPr>
              <a:t>y Sta</a:t>
            </a:r>
            <a:r>
              <a:rPr sz="2900" b="1" spc="5" dirty="0">
                <a:latin typeface="Arial"/>
                <a:cs typeface="Arial"/>
              </a:rPr>
              <a:t>t</a:t>
            </a:r>
            <a:r>
              <a:rPr sz="2900" b="1" dirty="0">
                <a:latin typeface="Arial"/>
                <a:cs typeface="Arial"/>
              </a:rPr>
              <a:t>us</a:t>
            </a:r>
            <a:r>
              <a:rPr sz="2900" b="1" spc="-3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(</a:t>
            </a:r>
            <a:r>
              <a:rPr sz="2900" b="1" spc="5" dirty="0">
                <a:latin typeface="Arial"/>
                <a:cs typeface="Arial"/>
              </a:rPr>
              <a:t>2</a:t>
            </a:r>
            <a:r>
              <a:rPr sz="2900" b="1" dirty="0">
                <a:latin typeface="Arial"/>
                <a:cs typeface="Arial"/>
              </a:rPr>
              <a:t>0</a:t>
            </a:r>
            <a:r>
              <a:rPr sz="2900" b="1" spc="5" dirty="0">
                <a:latin typeface="Arial"/>
                <a:cs typeface="Arial"/>
              </a:rPr>
              <a:t>1</a:t>
            </a:r>
            <a:r>
              <a:rPr sz="2900" b="1" dirty="0">
                <a:latin typeface="Arial"/>
                <a:cs typeface="Arial"/>
              </a:rPr>
              <a:t>3)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3594" y="6245225"/>
            <a:ext cx="26174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Am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Hous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g </a:t>
            </a:r>
            <a:r>
              <a:rPr sz="1600" spc="-15" dirty="0">
                <a:latin typeface="Calibri"/>
                <a:cs typeface="Calibri"/>
              </a:rPr>
              <a:t>Su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ve</a:t>
            </a:r>
            <a:r>
              <a:rPr sz="1600" spc="-125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201</a:t>
            </a:r>
            <a:r>
              <a:rPr sz="1600" spc="-10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1800" y="1981149"/>
            <a:ext cx="6324600" cy="4143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6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965" rIns="0" bIns="0" rtlCol="0">
            <a:spAutoFit/>
          </a:bodyPr>
          <a:lstStyle/>
          <a:p>
            <a:pPr marL="2735580" marR="5080" indent="315595">
              <a:lnSpc>
                <a:spcPct val="100000"/>
              </a:lnSpc>
            </a:pP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Li</a:t>
            </a:r>
            <a:r>
              <a:rPr sz="3400" spc="-125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elihood</a:t>
            </a:r>
            <a:r>
              <a:rPr sz="3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spc="-2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3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spc="-25" dirty="0">
                <a:solidFill>
                  <a:srgbClr val="000000"/>
                </a:solidFill>
                <a:latin typeface="Calibri"/>
                <a:cs typeface="Calibri"/>
              </a:rPr>
              <a:t>Ha</a:t>
            </a:r>
            <a:r>
              <a:rPr sz="3400" spc="-80" dirty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400" spc="-5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d P</a:t>
            </a:r>
            <a:r>
              <a:rPr sz="3400" spc="-6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ese</a:t>
            </a:r>
            <a:r>
              <a:rPr sz="3400" spc="-5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3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spc="-4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3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spc="-25" dirty="0">
                <a:solidFill>
                  <a:srgbClr val="000000"/>
                </a:solidFill>
                <a:latin typeface="Calibri"/>
                <a:cs typeface="Calibri"/>
              </a:rPr>
              <a:t>Househol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3400" spc="-25" dirty="0">
                <a:solidFill>
                  <a:srgbClr val="000000"/>
                </a:solidFill>
                <a:latin typeface="Calibri"/>
                <a:cs typeface="Calibri"/>
              </a:rPr>
              <a:t>/Housin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spc="-25" dirty="0">
                <a:solidFill>
                  <a:srgbClr val="000000"/>
                </a:solidFill>
                <a:latin typeface="Calibri"/>
                <a:cs typeface="Calibri"/>
              </a:rPr>
              <a:t>Ch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400" spc="-8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ac</a:t>
            </a:r>
            <a:r>
              <a:rPr sz="3400" spc="-4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eri</a:t>
            </a:r>
            <a:r>
              <a:rPr sz="3400" spc="-5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3400" spc="-2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3400" spc="-15" dirty="0">
                <a:solidFill>
                  <a:srgbClr val="000000"/>
                </a:solidFill>
                <a:latin typeface="Calibri"/>
                <a:cs typeface="Calibri"/>
              </a:rPr>
              <a:t>cs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9214" y="1350517"/>
            <a:ext cx="34309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S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1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4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62094" y="2700527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21529" y="2945892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3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62593" y="289255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79394" y="5362194"/>
            <a:ext cx="289179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aseline="25462" dirty="0">
                <a:latin typeface="Calibri"/>
                <a:cs typeface="Calibri"/>
              </a:rPr>
              <a:t>*</a:t>
            </a:r>
            <a:r>
              <a:rPr sz="1400" dirty="0">
                <a:latin typeface="Calibri"/>
                <a:cs typeface="Calibri"/>
              </a:rPr>
              <a:t>Ameri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Healt</a:t>
            </a:r>
            <a:r>
              <a:rPr sz="1400" spc="-35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Hom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ve</a:t>
            </a:r>
            <a:r>
              <a:rPr sz="1400" spc="-9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06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194050" y="2203450"/>
          <a:ext cx="5865495" cy="299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4445"/>
                <a:gridCol w="762000"/>
                <a:gridCol w="609600"/>
                <a:gridCol w="609600"/>
                <a:gridCol w="836295"/>
                <a:gridCol w="1068704"/>
                <a:gridCol w="685800"/>
              </a:tblGrid>
              <a:tr h="280415">
                <a:tc rowSpan="2">
                  <a:txBody>
                    <a:bodyPr/>
                    <a:lstStyle/>
                    <a:p>
                      <a:pPr marL="62230" marR="190500">
                        <a:lnSpc>
                          <a:spcPct val="114999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Household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07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73660" indent="-59690">
                        <a:lnSpc>
                          <a:spcPct val="114999"/>
                        </a:lnSpc>
                      </a:pPr>
                      <a:r>
                        <a:rPr sz="1400" spc="-1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oba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smo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400" u="heavy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u="heavy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u="heavy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u="heavy" dirty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400" u="heavy" spc="-3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u="heavy" dirty="0">
                          <a:latin typeface="Calibri"/>
                          <a:cs typeface="Calibri"/>
                        </a:rPr>
                        <a:t>alls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1400" u="heavy" dirty="0">
                          <a:latin typeface="Calibri"/>
                          <a:cs typeface="Calibri"/>
                        </a:rPr>
                        <a:t>Mold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u="heavy" spc="-5" dirty="0">
                          <a:latin typeface="Calibri"/>
                          <a:cs typeface="Calibri"/>
                        </a:rPr>
                        <a:t>Cock</a:t>
                      </a:r>
                      <a:r>
                        <a:rPr sz="1400" u="heavy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u="heavy" spc="-5" dirty="0">
                          <a:latin typeface="Calibri"/>
                          <a:cs typeface="Calibri"/>
                        </a:rPr>
                        <a:t>oac</a:t>
                      </a:r>
                      <a:r>
                        <a:rPr sz="1400" u="heavy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u="heavy" dirty="0">
                          <a:latin typeface="Calibri"/>
                          <a:cs typeface="Calibri"/>
                        </a:rPr>
                        <a:t>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sz="1350" baseline="24691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0727">
                <a:tc>
                  <a:txBody>
                    <a:bodyPr/>
                    <a:lstStyle/>
                    <a:p>
                      <a:pPr marL="62230" marR="233679">
                        <a:lnSpc>
                          <a:spcPct val="1151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Minori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Grp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AA or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His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AA+H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AA+H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AA+H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ow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ow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072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Old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hous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62230" marR="274320">
                        <a:lnSpc>
                          <a:spcPct val="114999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MF hous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4536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Owned/re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7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216" rIns="0" bIns="0" rtlCol="0">
            <a:spAutoFit/>
          </a:bodyPr>
          <a:lstStyle/>
          <a:p>
            <a:pPr marL="788035">
              <a:lnSpc>
                <a:spcPct val="100000"/>
              </a:lnSpc>
            </a:pPr>
            <a:r>
              <a:rPr sz="4000" spc="-30" dirty="0">
                <a:solidFill>
                  <a:srgbClr val="000000"/>
                </a:solidFill>
                <a:latin typeface="Calibri"/>
                <a:cs typeface="Calibri"/>
              </a:rPr>
              <a:t>Th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3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4000" spc="-6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tional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25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4000" spc="-6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ale</a:t>
            </a:r>
            <a:r>
              <a:rPr sz="4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f </a:t>
            </a:r>
            <a:r>
              <a:rPr sz="4000" spc="-95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sz="4000" spc="-4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25" dirty="0">
                <a:solidFill>
                  <a:srgbClr val="000000"/>
                </a:solidFill>
                <a:latin typeface="Calibri"/>
                <a:cs typeface="Calibri"/>
              </a:rPr>
              <a:t>Healt</a:t>
            </a:r>
            <a:r>
              <a:rPr sz="4000" spc="-100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4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libri"/>
                <a:cs typeface="Calibri"/>
              </a:rPr>
              <a:t>Housin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g 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Issues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01170" y="646521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9250" y="1822450"/>
          <a:ext cx="6400800" cy="421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2687"/>
                <a:gridCol w="2539618"/>
                <a:gridCol w="2409444"/>
              </a:tblGrid>
              <a:tr h="677672"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nitude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ispa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t?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03731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posu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87960">
                        <a:lnSpc>
                          <a:spcPts val="1670"/>
                        </a:lnSpc>
                        <a:buFont typeface="Calibri"/>
                        <a:buChar char="-"/>
                        <a:tabLst>
                          <a:tab pos="1562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illi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ome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 with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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BP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55575" indent="-93345">
                        <a:lnSpc>
                          <a:spcPts val="1639"/>
                        </a:lnSpc>
                        <a:buFont typeface="Calibri"/>
                        <a:buChar char="-"/>
                        <a:tabLst>
                          <a:tab pos="15621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535,00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chi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290195">
                        <a:lnSpc>
                          <a:spcPct val="100400"/>
                        </a:lnSpc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k c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ild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en w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 is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2.3x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an whi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 c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ild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73355">
                        <a:lnSpc>
                          <a:spcPct val="10069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.6 milli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US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 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844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High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elow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erty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.9%) vs.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&lt; 7%)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k-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%)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vs.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whi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(7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%).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677671">
                <a:tc>
                  <a:txBody>
                    <a:bodyPr/>
                    <a:lstStyle/>
                    <a:p>
                      <a:pPr marL="62230" marR="326390">
                        <a:lnSpc>
                          <a:spcPct val="1004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sid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 in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3448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~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illi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inj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ries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iring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tion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~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s/y</a:t>
                      </a:r>
                      <a:r>
                        <a:rPr sz="1400" spc="-1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850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High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inority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ild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 in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ert</a:t>
                      </a:r>
                      <a:r>
                        <a:rPr sz="1400" spc="-9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903668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posu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715010">
                        <a:lnSpc>
                          <a:spcPct val="100000"/>
                        </a:lnSpc>
                        <a:buFont typeface="Calibri"/>
                        <a:buChar char="-"/>
                        <a:tabLst>
                          <a:tab pos="1562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6.8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illi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ome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 with el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ed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els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55575" indent="-9334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Char char="-"/>
                        <a:tabLst>
                          <a:tab pos="15621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lu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s/y</a:t>
                      </a:r>
                      <a:r>
                        <a:rPr sz="1400" spc="-1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86995">
                        <a:lnSpc>
                          <a:spcPct val="10069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Lo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h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 la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fu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iti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tion.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3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17" rIns="0" bIns="0" rtlCol="0">
            <a:spAutoFit/>
          </a:bodyPr>
          <a:lstStyle/>
          <a:p>
            <a:pPr marL="2281555">
              <a:lnSpc>
                <a:spcPct val="100000"/>
              </a:lnSpc>
            </a:pP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Healt</a:t>
            </a:r>
            <a:r>
              <a:rPr sz="4400" b="1" spc="-95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y H</a:t>
            </a:r>
            <a:r>
              <a:rPr sz="4400" b="1" spc="-20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4400" b="1" spc="-5" dirty="0">
                <a:solidFill>
                  <a:srgbClr val="000000"/>
                </a:solidFill>
                <a:latin typeface="Calibri"/>
                <a:cs typeface="Calibri"/>
              </a:rPr>
              <a:t>me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44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0000"/>
                </a:solidFill>
                <a:latin typeface="Calibri"/>
                <a:cs typeface="Calibri"/>
              </a:rPr>
              <a:t>Ch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4400" b="1" spc="-11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ac</a:t>
            </a:r>
            <a:r>
              <a:rPr sz="4400" b="1" spc="-5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4400" b="1" spc="-5" dirty="0">
                <a:solidFill>
                  <a:srgbClr val="000000"/>
                </a:solidFill>
                <a:latin typeface="Calibri"/>
                <a:cs typeface="Calibri"/>
              </a:rPr>
              <a:t>eri</a:t>
            </a:r>
            <a:r>
              <a:rPr sz="4400" b="1" spc="-55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sz="4400" b="1" spc="-15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4400" b="1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1820" y="1715611"/>
            <a:ext cx="3838575" cy="421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Dry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Clean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latin typeface="Calibri"/>
                <a:cs typeface="Calibri"/>
              </a:rPr>
              <a:t>P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 </a:t>
            </a:r>
            <a:r>
              <a:rPr sz="3200" spc="-5" dirty="0">
                <a:latin typeface="Calibri"/>
                <a:cs typeface="Calibri"/>
              </a:rPr>
              <a:t>F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spc="-95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Co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am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na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</a:t>
            </a:r>
            <a:r>
              <a:rPr sz="3200" spc="-3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14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ell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6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-30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20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ell</a:t>
            </a:r>
            <a:r>
              <a:rPr sz="3200" spc="-10" dirty="0">
                <a:latin typeface="Calibri"/>
                <a:cs typeface="Calibri"/>
              </a:rPr>
              <a:t> M</a:t>
            </a:r>
            <a:r>
              <a:rPr sz="3200" dirty="0">
                <a:latin typeface="Calibri"/>
                <a:cs typeface="Calibri"/>
              </a:rPr>
              <a:t>ai</a:t>
            </a:r>
            <a:r>
              <a:rPr sz="3200" spc="-35" dirty="0">
                <a:latin typeface="Calibri"/>
                <a:cs typeface="Calibri"/>
              </a:rPr>
              <a:t>n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ained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Thermal</a:t>
            </a:r>
            <a:r>
              <a:rPr sz="3200" dirty="0">
                <a:latin typeface="Calibri"/>
                <a:cs typeface="Calibri"/>
              </a:rPr>
              <a:t>ly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olled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14415" y="1627632"/>
            <a:ext cx="4873751" cy="3755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16600" y="1828800"/>
            <a:ext cx="4470400" cy="3352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1773" y="1823973"/>
            <a:ext cx="4479925" cy="3362325"/>
          </a:xfrm>
          <a:custGeom>
            <a:avLst/>
            <a:gdLst/>
            <a:ahLst/>
            <a:cxnLst/>
            <a:rect l="l" t="t" r="r" b="b"/>
            <a:pathLst>
              <a:path w="4479925" h="3362325">
                <a:moveTo>
                  <a:pt x="0" y="3362325"/>
                </a:moveTo>
                <a:lnTo>
                  <a:pt x="4479925" y="3362325"/>
                </a:lnTo>
                <a:lnTo>
                  <a:pt x="4479925" y="0"/>
                </a:lnTo>
                <a:lnTo>
                  <a:pt x="0" y="0"/>
                </a:lnTo>
                <a:lnTo>
                  <a:pt x="0" y="3362325"/>
                </a:lnTo>
                <a:close/>
              </a:path>
            </a:pathLst>
          </a:custGeom>
          <a:ln w="9525">
            <a:solidFill>
              <a:srgbClr val="ADD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839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6095" y="6516192"/>
            <a:ext cx="12179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600" b="1" spc="-114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600" b="1" spc="20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600" b="1" spc="-15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ghh</a:t>
            </a:r>
            <a:r>
              <a:rPr sz="1600" b="1" spc="-5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1600" b="1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600" b="1" spc="-10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600" b="1" spc="-40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600" b="1" spc="-10" dirty="0">
                <a:solidFill>
                  <a:srgbClr val="8AB836"/>
                </a:solidFill>
                <a:latin typeface="Calibri"/>
                <a:cs typeface="Calibri"/>
                <a:hlinkClick r:id="rId3"/>
              </a:rPr>
              <a:t>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44401" y="6516192"/>
            <a:ext cx="4584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8AB836"/>
                </a:solidFill>
                <a:latin typeface="Calibri"/>
                <a:cs typeface="Calibri"/>
              </a:rPr>
              <a:t>[</a:t>
            </a:r>
            <a:r>
              <a:rPr sz="1600" b="1" spc="1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6C6D73"/>
                </a:solidFill>
                <a:latin typeface="Calibri"/>
                <a:cs typeface="Calibri"/>
              </a:rPr>
              <a:t>1</a:t>
            </a:r>
            <a:r>
              <a:rPr sz="1600" b="1" spc="-10" dirty="0">
                <a:solidFill>
                  <a:srgbClr val="6C6D73"/>
                </a:solidFill>
                <a:latin typeface="Calibri"/>
                <a:cs typeface="Calibri"/>
              </a:rPr>
              <a:t>1</a:t>
            </a:r>
            <a:r>
              <a:rPr sz="1600" b="1" spc="15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8AB836"/>
                </a:solidFill>
                <a:latin typeface="Calibri"/>
                <a:cs typeface="Calibri"/>
              </a:rPr>
              <a:t>]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865632" cy="6857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6594373"/>
            <a:ext cx="31673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6C6D73"/>
                </a:solidFill>
                <a:latin typeface="Calibri"/>
                <a:cs typeface="Calibri"/>
              </a:rPr>
              <a:t>©2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014</a:t>
            </a:r>
            <a:r>
              <a:rPr sz="1000" spc="30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6C6D73"/>
                </a:solidFill>
                <a:latin typeface="Calibri"/>
                <a:cs typeface="Calibri"/>
              </a:rPr>
              <a:t>G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r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een</a:t>
            </a:r>
            <a:r>
              <a:rPr sz="1000" spc="15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&amp;</a:t>
            </a:r>
            <a:r>
              <a:rPr sz="1000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H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althy</a:t>
            </a:r>
            <a:r>
              <a:rPr sz="1000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H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o</a:t>
            </a:r>
            <a:r>
              <a:rPr sz="1000" spc="-15" dirty="0">
                <a:solidFill>
                  <a:srgbClr val="6C6D73"/>
                </a:solidFill>
                <a:latin typeface="Calibri"/>
                <a:cs typeface="Calibri"/>
              </a:rPr>
              <a:t>me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s</a:t>
            </a:r>
            <a:r>
              <a:rPr sz="1000" spc="5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Initiati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ve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.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All rights r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ese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6C6D73"/>
                </a:solidFill>
                <a:latin typeface="Calibri"/>
                <a:cs typeface="Calibri"/>
              </a:rPr>
              <a:t>v</a:t>
            </a:r>
            <a:r>
              <a:rPr sz="1000" spc="-10" dirty="0">
                <a:solidFill>
                  <a:srgbClr val="6C6D7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6C6D73"/>
                </a:solidFill>
                <a:latin typeface="Calibri"/>
                <a:cs typeface="Calibri"/>
              </a:rPr>
              <a:t>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26143" y="152361"/>
            <a:ext cx="2962655" cy="322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31594" y="1412239"/>
            <a:ext cx="8632825" cy="502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285" algn="ctr">
              <a:lnSpc>
                <a:spcPct val="100000"/>
              </a:lnSpc>
            </a:pPr>
            <a:r>
              <a:rPr sz="3000" b="1" spc="-20" dirty="0">
                <a:solidFill>
                  <a:srgbClr val="8AB836"/>
                </a:solidFill>
                <a:latin typeface="Calibri"/>
                <a:cs typeface="Calibri"/>
              </a:rPr>
              <a:t>Sm</a:t>
            </a:r>
            <a:r>
              <a:rPr sz="3000" b="1" spc="-25" dirty="0">
                <a:solidFill>
                  <a:srgbClr val="8AB836"/>
                </a:solidFill>
                <a:latin typeface="Calibri"/>
                <a:cs typeface="Calibri"/>
              </a:rPr>
              <a:t>i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th</a:t>
            </a:r>
            <a:r>
              <a:rPr sz="3000" b="1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3000" b="1" spc="-105" dirty="0">
                <a:solidFill>
                  <a:srgbClr val="8AB836"/>
                </a:solidFill>
                <a:latin typeface="Calibri"/>
                <a:cs typeface="Calibri"/>
              </a:rPr>
              <a:t>F</a:t>
            </a:r>
            <a:r>
              <a:rPr sz="3000" b="1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m</a:t>
            </a:r>
            <a:r>
              <a:rPr sz="3000" b="1" spc="-10" dirty="0">
                <a:solidFill>
                  <a:srgbClr val="8AB836"/>
                </a:solidFill>
                <a:latin typeface="Calibri"/>
                <a:cs typeface="Calibri"/>
              </a:rPr>
              <a:t>i</a:t>
            </a:r>
            <a:r>
              <a:rPr sz="3000" b="1" spc="-25" dirty="0">
                <a:solidFill>
                  <a:srgbClr val="8AB836"/>
                </a:solidFill>
                <a:latin typeface="Calibri"/>
                <a:cs typeface="Calibri"/>
              </a:rPr>
              <a:t>l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y</a:t>
            </a:r>
            <a:r>
              <a:rPr sz="3000" b="1" spc="1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8AB836"/>
                </a:solidFill>
                <a:latin typeface="Calibri"/>
                <a:cs typeface="Calibri"/>
              </a:rPr>
              <a:t>-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8AB836"/>
                </a:solidFill>
                <a:latin typeface="Calibri"/>
                <a:cs typeface="Calibri"/>
              </a:rPr>
              <a:t>5004</a:t>
            </a:r>
            <a:r>
              <a:rPr sz="3000" b="1" spc="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Al</a:t>
            </a:r>
            <a:r>
              <a:rPr sz="3000" b="1" spc="-30" dirty="0">
                <a:solidFill>
                  <a:srgbClr val="8AB836"/>
                </a:solidFill>
                <a:latin typeface="Calibri"/>
                <a:cs typeface="Calibri"/>
              </a:rPr>
              <a:t>h</a:t>
            </a:r>
            <a:r>
              <a:rPr sz="3000" b="1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m</a:t>
            </a:r>
            <a:r>
              <a:rPr sz="3000" b="1" dirty="0">
                <a:solidFill>
                  <a:srgbClr val="8AB836"/>
                </a:solidFill>
                <a:latin typeface="Calibri"/>
                <a:cs typeface="Calibri"/>
              </a:rPr>
              <a:t>b</a:t>
            </a:r>
            <a:r>
              <a:rPr sz="3000" b="1" spc="-65" dirty="0">
                <a:solidFill>
                  <a:srgbClr val="8AB836"/>
                </a:solidFill>
                <a:latin typeface="Calibri"/>
                <a:cs typeface="Calibri"/>
              </a:rPr>
              <a:t>r</a:t>
            </a:r>
            <a:r>
              <a:rPr sz="3000" b="1" spc="-15" dirty="0">
                <a:solidFill>
                  <a:srgbClr val="8AB836"/>
                </a:solidFill>
                <a:latin typeface="Calibri"/>
                <a:cs typeface="Calibri"/>
              </a:rPr>
              <a:t>a </a:t>
            </a:r>
            <a:r>
              <a:rPr sz="3000" b="1" spc="-100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3000" b="1" spc="-30" dirty="0">
                <a:solidFill>
                  <a:srgbClr val="8AB836"/>
                </a:solidFill>
                <a:latin typeface="Calibri"/>
                <a:cs typeface="Calibri"/>
              </a:rPr>
              <a:t>v</a:t>
            </a:r>
            <a:r>
              <a:rPr sz="3000" b="1" spc="-5" dirty="0">
                <a:solidFill>
                  <a:srgbClr val="8AB836"/>
                </a:solidFill>
                <a:latin typeface="Calibri"/>
                <a:cs typeface="Calibri"/>
              </a:rPr>
              <a:t>enue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000" b="1" spc="-5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e-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r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Situ</a:t>
            </a:r>
            <a:r>
              <a:rPr sz="2000" b="1" spc="-35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tion:</a:t>
            </a:r>
            <a:endParaRPr sz="2000">
              <a:latin typeface="Calibri"/>
              <a:cs typeface="Calibri"/>
            </a:endParaRPr>
          </a:p>
          <a:p>
            <a:pPr marL="360045" indent="-347345">
              <a:lnSpc>
                <a:spcPct val="100000"/>
              </a:lnSpc>
              <a:buFont typeface="Arial"/>
              <a:buChar char="•"/>
              <a:tabLst>
                <a:tab pos="360680" algn="l"/>
              </a:tabLst>
            </a:pPr>
            <a:r>
              <a:rPr sz="2000" spc="-4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ly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4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dirty="0">
                <a:latin typeface="Calibri"/>
                <a:cs typeface="Calibri"/>
              </a:rPr>
              <a:t>n who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thma</a:t>
            </a:r>
            <a:endParaRPr sz="2000">
              <a:latin typeface="Calibri"/>
              <a:cs typeface="Calibri"/>
            </a:endParaRPr>
          </a:p>
          <a:p>
            <a:pPr marL="360045" marR="148590" indent="-347345">
              <a:lnSpc>
                <a:spcPct val="100000"/>
              </a:lnSpc>
              <a:buFont typeface="Arial"/>
              <a:buChar char="•"/>
              <a:tabLst>
                <a:tab pos="360680" algn="l"/>
              </a:tabLst>
            </a:pPr>
            <a:r>
              <a:rPr sz="2000" dirty="0">
                <a:latin typeface="Calibri"/>
                <a:cs typeface="Calibri"/>
              </a:rPr>
              <a:t>Hi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epe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thma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epi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ode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hos</a:t>
            </a:r>
            <a:r>
              <a:rPr sz="2000" dirty="0">
                <a:latin typeface="Calibri"/>
                <a:cs typeface="Calibri"/>
              </a:rPr>
              <a:t>pi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 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ee ti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ear</a:t>
            </a:r>
            <a:r>
              <a:rPr sz="2000" spc="-5" dirty="0">
                <a:latin typeface="Calibri"/>
                <a:cs typeface="Calibri"/>
              </a:rPr>
              <a:t> (</a:t>
            </a:r>
            <a:r>
              <a:rPr sz="2000" spc="-30" dirty="0">
                <a:latin typeface="Calibri"/>
                <a:cs typeface="Calibri"/>
              </a:rPr>
              <a:t>Av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y: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 </a:t>
            </a:r>
            <a:r>
              <a:rPr sz="2000" spc="-2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eek)</a:t>
            </a:r>
            <a:endParaRPr sz="2000">
              <a:latin typeface="Calibri"/>
              <a:cs typeface="Calibri"/>
            </a:endParaRPr>
          </a:p>
          <a:p>
            <a:pPr marL="360045" indent="-347345">
              <a:lnSpc>
                <a:spcPct val="100000"/>
              </a:lnSpc>
              <a:buFont typeface="Arial"/>
              <a:buChar char="•"/>
              <a:tabLst>
                <a:tab pos="360680" algn="l"/>
              </a:tabLst>
            </a:pP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ed,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ad ha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dou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ind</a:t>
            </a:r>
            <a:r>
              <a:rPr sz="2000" spc="-20" dirty="0">
                <a:latin typeface="Calibri"/>
                <a:cs typeface="Calibri"/>
              </a:rPr>
              <a:t>ow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hig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m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;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ous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n;</a:t>
            </a:r>
            <a:endParaRPr sz="2000">
              <a:latin typeface="Calibri"/>
              <a:cs typeface="Calibri"/>
            </a:endParaRPr>
          </a:p>
          <a:p>
            <a:pPr marL="12700" indent="34734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lack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4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ting;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</a:t>
            </a:r>
            <a:r>
              <a:rPr sz="2000" spc="-25" dirty="0">
                <a:latin typeface="Calibri"/>
                <a:cs typeface="Calibri"/>
              </a:rPr>
              <a:t> V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poorl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theri</a:t>
            </a:r>
            <a:r>
              <a:rPr sz="2000" spc="-55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Co</a:t>
            </a:r>
            <a:r>
              <a:rPr sz="2000" b="1" spc="-25" dirty="0">
                <a:solidFill>
                  <a:srgbClr val="8AB836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ts: </a:t>
            </a:r>
            <a:r>
              <a:rPr sz="2000" b="1" spc="-20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spc="5" dirty="0">
                <a:solidFill>
                  <a:srgbClr val="8AB836"/>
                </a:solidFill>
                <a:latin typeface="Calibri"/>
                <a:cs typeface="Calibri"/>
              </a:rPr>
              <a:t>$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1</a:t>
            </a:r>
            <a:r>
              <a:rPr sz="2000" b="1" spc="5" dirty="0">
                <a:solidFill>
                  <a:srgbClr val="8AB836"/>
                </a:solidFill>
                <a:latin typeface="Calibri"/>
                <a:cs typeface="Calibri"/>
              </a:rPr>
              <a:t>2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,256</a:t>
            </a:r>
            <a:r>
              <a:rPr sz="2000" b="1" spc="-4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– 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G</a:t>
            </a:r>
            <a:r>
              <a:rPr sz="2000" b="1" spc="-10" dirty="0">
                <a:solidFill>
                  <a:srgbClr val="8AB836"/>
                </a:solidFill>
                <a:latin typeface="Calibri"/>
                <a:cs typeface="Calibri"/>
              </a:rPr>
              <a:t>H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HI S</a:t>
            </a:r>
            <a:r>
              <a:rPr sz="2000" b="1" spc="-30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ving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s $2,</a:t>
            </a:r>
            <a:r>
              <a:rPr sz="2000" b="1" spc="5" dirty="0">
                <a:solidFill>
                  <a:srgbClr val="8AB836"/>
                </a:solidFill>
                <a:latin typeface="Calibri"/>
                <a:cs typeface="Calibri"/>
              </a:rPr>
              <a:t>1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59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b="1" spc="-40" dirty="0">
                <a:latin typeface="Calibri"/>
                <a:cs typeface="Calibri"/>
              </a:rPr>
              <a:t>P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rtne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s: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OLHCH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(HHD</a:t>
            </a:r>
            <a:r>
              <a:rPr sz="2000" dirty="0">
                <a:latin typeface="Calibri"/>
                <a:cs typeface="Calibri"/>
              </a:rPr>
              <a:t>),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CDBG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CSBG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yland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gy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n.</a:t>
            </a:r>
            <a:r>
              <a:rPr sz="2000" dirty="0">
                <a:latin typeface="Calibri"/>
                <a:cs typeface="Calibri"/>
              </a:rPr>
              <a:t>, 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oun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dirty="0">
                <a:latin typeface="Calibri"/>
                <a:cs typeface="Calibri"/>
              </a:rPr>
              <a:t>lts: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spc="-35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edi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ed;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Home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theri</a:t>
            </a:r>
            <a:r>
              <a:rPr sz="2000" spc="-55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Ou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omes:</a:t>
            </a:r>
            <a:endParaRPr sz="2000">
              <a:latin typeface="Calibri"/>
              <a:cs typeface="Calibri"/>
            </a:endParaRPr>
          </a:p>
          <a:p>
            <a:pPr marL="360045" indent="-347345">
              <a:lnSpc>
                <a:spcPct val="100000"/>
              </a:lnSpc>
              <a:buFont typeface="Arial"/>
              <a:buChar char="•"/>
              <a:tabLst>
                <a:tab pos="360680" algn="l"/>
              </a:tabLst>
            </a:pP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5" dirty="0">
                <a:latin typeface="Calibri"/>
                <a:cs typeface="Calibri"/>
              </a:rPr>
              <a:t>hospi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thma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25" dirty="0">
                <a:latin typeface="Calibri"/>
                <a:cs typeface="Calibri"/>
              </a:rPr>
              <a:t>g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om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ths</a:t>
            </a:r>
            <a:endParaRPr sz="200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50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2000" b="1" spc="-25" dirty="0">
                <a:solidFill>
                  <a:srgbClr val="8AB836"/>
                </a:solidFill>
                <a:latin typeface="Calibri"/>
                <a:cs typeface="Calibri"/>
              </a:rPr>
              <a:t>v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oided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 me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di</a:t>
            </a:r>
            <a:r>
              <a:rPr sz="2000" b="1" spc="-15" dirty="0">
                <a:solidFill>
                  <a:srgbClr val="8AB836"/>
                </a:solidFill>
                <a:latin typeface="Calibri"/>
                <a:cs typeface="Calibri"/>
              </a:rPr>
              <a:t>c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al</a:t>
            </a:r>
            <a:r>
              <a:rPr sz="2000" b="1" spc="-2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8AB836"/>
                </a:solidFill>
                <a:latin typeface="Calibri"/>
                <a:cs typeface="Calibri"/>
              </a:rPr>
              <a:t>c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o</a:t>
            </a:r>
            <a:r>
              <a:rPr sz="2000" b="1" spc="-20" dirty="0">
                <a:solidFill>
                  <a:srgbClr val="8AB836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ts</a:t>
            </a:r>
            <a:r>
              <a:rPr sz="2000" b="1" spc="-20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of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$4</a:t>
            </a:r>
            <a:r>
              <a:rPr sz="2000" b="1" spc="5" dirty="0">
                <a:solidFill>
                  <a:srgbClr val="8AB836"/>
                </a:solidFill>
                <a:latin typeface="Calibri"/>
                <a:cs typeface="Calibri"/>
              </a:rPr>
              <a:t>8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,300</a:t>
            </a:r>
            <a:r>
              <a:rPr sz="2000" b="1" spc="-40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in</a:t>
            </a:r>
            <a:r>
              <a:rPr sz="2000" b="1" spc="-20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fi</a:t>
            </a:r>
            <a:r>
              <a:rPr sz="2000" b="1" spc="-30" dirty="0">
                <a:solidFill>
                  <a:srgbClr val="8AB836"/>
                </a:solidFill>
                <a:latin typeface="Calibri"/>
                <a:cs typeface="Calibri"/>
              </a:rPr>
              <a:t>r</a:t>
            </a:r>
            <a:r>
              <a:rPr sz="2000" b="1" spc="-20" dirty="0">
                <a:solidFill>
                  <a:srgbClr val="8AB836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t</a:t>
            </a:r>
            <a:r>
              <a:rPr sz="2000" b="1" spc="-10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8AB836"/>
                </a:solidFill>
                <a:latin typeface="Calibri"/>
                <a:cs typeface="Calibri"/>
              </a:rPr>
              <a:t>y</a:t>
            </a:r>
            <a:r>
              <a:rPr sz="2000" b="1" spc="-5" dirty="0">
                <a:solidFill>
                  <a:srgbClr val="8AB836"/>
                </a:solidFill>
                <a:latin typeface="Calibri"/>
                <a:cs typeface="Calibri"/>
              </a:rPr>
              <a:t>ea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r</a:t>
            </a:r>
            <a:r>
              <a:rPr sz="2000" b="1" spc="5" dirty="0">
                <a:solidFill>
                  <a:srgbClr val="8AB83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a</a:t>
            </a:r>
            <a:r>
              <a:rPr sz="2000" b="1" spc="-10" dirty="0">
                <a:solidFill>
                  <a:srgbClr val="8AB836"/>
                </a:solidFill>
                <a:latin typeface="Calibri"/>
                <a:cs typeface="Calibri"/>
              </a:rPr>
              <a:t>l</a:t>
            </a:r>
            <a:r>
              <a:rPr sz="2000" b="1" dirty="0">
                <a:solidFill>
                  <a:srgbClr val="8AB836"/>
                </a:solidFill>
                <a:latin typeface="Calibri"/>
                <a:cs typeface="Calibri"/>
              </a:rPr>
              <a:t>one</a:t>
            </a:r>
            <a:endParaRPr sz="2000">
              <a:latin typeface="Calibri"/>
              <a:cs typeface="Calibri"/>
            </a:endParaRPr>
          </a:p>
          <a:p>
            <a:pPr marL="360045" indent="-347345">
              <a:lnSpc>
                <a:spcPct val="100000"/>
              </a:lnSpc>
              <a:buFont typeface="Arial"/>
              <a:buChar char="•"/>
              <a:tabLst>
                <a:tab pos="36068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gy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$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7398" rIns="0" bIns="0" rtlCol="0">
            <a:spAutoFit/>
          </a:bodyPr>
          <a:lstStyle/>
          <a:p>
            <a:pPr marL="2004695">
              <a:lnSpc>
                <a:spcPct val="100000"/>
              </a:lnSpc>
            </a:pPr>
            <a:r>
              <a:rPr sz="3600" b="1" spc="-30" dirty="0">
                <a:solidFill>
                  <a:srgbClr val="000000"/>
                </a:solidFill>
                <a:latin typeface="Calibri"/>
                <a:cs typeface="Calibri"/>
              </a:rPr>
              <a:t>GHH</a:t>
            </a:r>
            <a:r>
              <a:rPr sz="3600" b="1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360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000000"/>
                </a:solidFill>
                <a:latin typeface="Calibri"/>
                <a:cs typeface="Calibri"/>
              </a:rPr>
              <a:t>Baltimo</a:t>
            </a:r>
            <a:r>
              <a:rPr sz="3600" b="1" spc="-6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3600" b="1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36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b="1" spc="-114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3600" b="1" spc="-20" dirty="0">
                <a:solidFill>
                  <a:srgbClr val="000000"/>
                </a:solidFill>
                <a:latin typeface="Calibri"/>
                <a:cs typeface="Calibri"/>
              </a:rPr>
              <a:t>amily</a:t>
            </a:r>
            <a:r>
              <a:rPr sz="36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b="1" spc="-30" dirty="0">
                <a:solidFill>
                  <a:srgbClr val="000000"/>
                </a:solidFill>
                <a:latin typeface="Calibri"/>
                <a:cs typeface="Calibri"/>
              </a:rPr>
              <a:t>Ou</a:t>
            </a:r>
            <a:r>
              <a:rPr sz="3600" b="1" spc="-7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3600" b="1" spc="-5" dirty="0">
                <a:solidFill>
                  <a:srgbClr val="000000"/>
                </a:solidFill>
                <a:latin typeface="Calibri"/>
                <a:cs typeface="Calibri"/>
              </a:rPr>
              <a:t>comes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599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0392" y="306455"/>
            <a:ext cx="895159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Before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25" dirty="0">
                <a:latin typeface="Arial"/>
                <a:cs typeface="Arial"/>
              </a:rPr>
              <a:t>and</a:t>
            </a:r>
            <a:r>
              <a:rPr sz="4000" spc="-200" dirty="0">
                <a:latin typeface="Arial"/>
                <a:cs typeface="Arial"/>
              </a:rPr>
              <a:t> </a:t>
            </a:r>
            <a:r>
              <a:rPr sz="4000" spc="-20" dirty="0">
                <a:latin typeface="Arial"/>
                <a:cs typeface="Arial"/>
              </a:rPr>
              <a:t>After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25" dirty="0">
                <a:latin typeface="Arial"/>
                <a:cs typeface="Arial"/>
              </a:rPr>
              <a:t>a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25" dirty="0">
                <a:latin typeface="Arial"/>
                <a:cs typeface="Arial"/>
              </a:rPr>
              <a:t>Lead</a:t>
            </a:r>
            <a:r>
              <a:rPr sz="4000" spc="10" dirty="0">
                <a:latin typeface="Arial"/>
                <a:cs typeface="Arial"/>
              </a:rPr>
              <a:t> </a:t>
            </a:r>
            <a:r>
              <a:rPr sz="4000" spc="-25" dirty="0">
                <a:latin typeface="Arial"/>
                <a:cs typeface="Arial"/>
              </a:rPr>
              <a:t>Hazard</a:t>
            </a:r>
            <a:r>
              <a:rPr sz="4000" spc="15" dirty="0">
                <a:latin typeface="Arial"/>
                <a:cs typeface="Arial"/>
              </a:rPr>
              <a:t> </a:t>
            </a:r>
            <a:r>
              <a:rPr sz="4000" spc="-20" dirty="0">
                <a:latin typeface="Arial"/>
                <a:cs typeface="Arial"/>
              </a:rPr>
              <a:t>Control</a:t>
            </a:r>
            <a:endParaRPr sz="4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4000" spc="-20" dirty="0">
                <a:latin typeface="Arial"/>
                <a:cs typeface="Arial"/>
              </a:rPr>
              <a:t>Inter</a:t>
            </a:r>
            <a:r>
              <a:rPr sz="4000" spc="-10" dirty="0">
                <a:latin typeface="Arial"/>
                <a:cs typeface="Arial"/>
              </a:rPr>
              <a:t>v</a:t>
            </a:r>
            <a:r>
              <a:rPr sz="4000" spc="-20" dirty="0">
                <a:latin typeface="Arial"/>
                <a:cs typeface="Arial"/>
              </a:rPr>
              <a:t>ention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11918" y="6410912"/>
            <a:ext cx="1962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1939" y="1543011"/>
            <a:ext cx="3873500" cy="4576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4922" y="1543011"/>
            <a:ext cx="3943477" cy="45764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431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161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Potential Impacts of Unhealthy Housing</vt:lpstr>
      <vt:lpstr>PowerPoint Presentation</vt:lpstr>
      <vt:lpstr>Likelihood of Hazard Present by Household/Housing Characteristics</vt:lpstr>
      <vt:lpstr>The National Scale of Key Healthy Housing Issues</vt:lpstr>
      <vt:lpstr>Healthy Homes Characteristics</vt:lpstr>
      <vt:lpstr>GHHI Baltimore Family Outcomes</vt:lpstr>
      <vt:lpstr>PowerPoint Presentation</vt:lpstr>
      <vt:lpstr>HUD Healthy Homes Perspective: Key Points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Frohna</dc:creator>
  <cp:lastModifiedBy>Melissa Frohna</cp:lastModifiedBy>
  <cp:revision>1</cp:revision>
  <dcterms:created xsi:type="dcterms:W3CDTF">2016-06-27T12:32:45Z</dcterms:created>
  <dcterms:modified xsi:type="dcterms:W3CDTF">2016-06-27T12:33:00Z</dcterms:modified>
</cp:coreProperties>
</file>