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69" r:id="rId2"/>
    <p:sldMasterId id="2147483782" r:id="rId3"/>
    <p:sldMasterId id="2147483795" r:id="rId4"/>
    <p:sldMasterId id="2147483808" r:id="rId5"/>
    <p:sldMasterId id="2147483821" r:id="rId6"/>
    <p:sldMasterId id="2147483834" r:id="rId7"/>
    <p:sldMasterId id="2147483847" r:id="rId8"/>
    <p:sldMasterId id="2147483860" r:id="rId9"/>
    <p:sldMasterId id="2147483873" r:id="rId10"/>
    <p:sldMasterId id="2147483886" r:id="rId11"/>
  </p:sldMasterIdLst>
  <p:notesMasterIdLst>
    <p:notesMasterId r:id="rId52"/>
  </p:notesMasterIdLst>
  <p:handoutMasterIdLst>
    <p:handoutMasterId r:id="rId53"/>
  </p:handoutMasterIdLst>
  <p:sldIdLst>
    <p:sldId id="354" r:id="rId12"/>
    <p:sldId id="379" r:id="rId13"/>
    <p:sldId id="340" r:id="rId14"/>
    <p:sldId id="309" r:id="rId15"/>
    <p:sldId id="311" r:id="rId16"/>
    <p:sldId id="258" r:id="rId17"/>
    <p:sldId id="380" r:id="rId18"/>
    <p:sldId id="260" r:id="rId19"/>
    <p:sldId id="261" r:id="rId20"/>
    <p:sldId id="263" r:id="rId21"/>
    <p:sldId id="386" r:id="rId22"/>
    <p:sldId id="381" r:id="rId23"/>
    <p:sldId id="382" r:id="rId24"/>
    <p:sldId id="383" r:id="rId25"/>
    <p:sldId id="384" r:id="rId26"/>
    <p:sldId id="385" r:id="rId27"/>
    <p:sldId id="387" r:id="rId28"/>
    <p:sldId id="371" r:id="rId29"/>
    <p:sldId id="314" r:id="rId30"/>
    <p:sldId id="377" r:id="rId31"/>
    <p:sldId id="373" r:id="rId32"/>
    <p:sldId id="374" r:id="rId33"/>
    <p:sldId id="388" r:id="rId34"/>
    <p:sldId id="378" r:id="rId35"/>
    <p:sldId id="370" r:id="rId36"/>
    <p:sldId id="389" r:id="rId37"/>
    <p:sldId id="390" r:id="rId38"/>
    <p:sldId id="391" r:id="rId39"/>
    <p:sldId id="392" r:id="rId40"/>
    <p:sldId id="393" r:id="rId41"/>
    <p:sldId id="394" r:id="rId42"/>
    <p:sldId id="395" r:id="rId43"/>
    <p:sldId id="396" r:id="rId44"/>
    <p:sldId id="376" r:id="rId45"/>
    <p:sldId id="359" r:id="rId46"/>
    <p:sldId id="397" r:id="rId47"/>
    <p:sldId id="398" r:id="rId48"/>
    <p:sldId id="399" r:id="rId49"/>
    <p:sldId id="400" r:id="rId50"/>
    <p:sldId id="369" r:id="rId51"/>
  </p:sldIdLst>
  <p:sldSz cx="9144000" cy="6858000" type="screen4x3"/>
  <p:notesSz cx="6858000" cy="9061450"/>
  <p:defaultTextStyle>
    <a:defPPr>
      <a:defRPr lang="en-US"/>
    </a:defPPr>
    <a:lvl1pPr algn="l" rtl="0" eaLnBrk="0" fontAlgn="base" hangingPunct="0">
      <a:spcBef>
        <a:spcPct val="0"/>
      </a:spcBef>
      <a:spcAft>
        <a:spcPct val="0"/>
      </a:spcAft>
      <a:defRPr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87074" autoAdjust="0"/>
  </p:normalViewPr>
  <p:slideViewPr>
    <p:cSldViewPr>
      <p:cViewPr varScale="1">
        <p:scale>
          <a:sx n="80" d="100"/>
          <a:sy n="80" d="100"/>
        </p:scale>
        <p:origin x="12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6"/>
    </p:cViewPr>
  </p:sorterViewPr>
  <p:notesViewPr>
    <p:cSldViewPr>
      <p:cViewPr varScale="1">
        <p:scale>
          <a:sx n="56" d="100"/>
          <a:sy n="56" d="100"/>
        </p:scale>
        <p:origin x="-2580" y="-84"/>
      </p:cViewPr>
      <p:guideLst>
        <p:guide orient="horz" pos="285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h\ss\CommunityHealth\Regional%20Asthma%20Disease%20Management%20Program\Grant%20Outcomes%20Project%204-16\Hospitalizations%20spreadshee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h\ss\CommunityHealth\Regional%20Asthma%20Disease%20Management%20Program\Grant%20Outcomes%20Project%204-16\School%20Absences%20spreadsheet.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mh\ss\CommunityHealth\Regional%20Asthma%20Disease%20Management%20Program\Grant%20Outcomes%20Project%204-16\eNO%20spreadshee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mh\ss\CommunityHealth\Regional%20Asthma%20Disease%20Management%20Program\Grant%20Outcomes%20Project%204-16\PFT's%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29105483436192"/>
          <c:y val="0.15729740700731604"/>
          <c:w val="0.78935170603674543"/>
          <c:h val="0.75769291884262713"/>
        </c:manualLayout>
      </c:layout>
      <c:barChart>
        <c:barDir val="col"/>
        <c:grouping val="clustered"/>
        <c:varyColors val="0"/>
        <c:ser>
          <c:idx val="0"/>
          <c:order val="0"/>
          <c:tx>
            <c:strRef>
              <c:f>Sheet1!$A$12</c:f>
              <c:strCache>
                <c:ptCount val="1"/>
                <c:pt idx="0">
                  <c:v>Prior</c:v>
                </c:pt>
              </c:strCache>
            </c:strRef>
          </c:tx>
          <c:invertIfNegative val="0"/>
          <c:dLbls>
            <c:dLbl>
              <c:idx val="0"/>
              <c:layout>
                <c:manualLayout>
                  <c:x val="1.6518004625041295E-3"/>
                  <c:y val="-1.977845989590284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Sheet1!$B$11:$D$11</c:f>
              <c:strCache>
                <c:ptCount val="3"/>
                <c:pt idx="0">
                  <c:v>EPA 2007-09</c:v>
                </c:pt>
                <c:pt idx="1">
                  <c:v>NACI 2009-11</c:v>
                </c:pt>
                <c:pt idx="2">
                  <c:v>EPA 2012-14</c:v>
                </c:pt>
              </c:strCache>
            </c:strRef>
          </c:cat>
          <c:val>
            <c:numRef>
              <c:f>Sheet1!$B$12:$D$12</c:f>
              <c:numCache>
                <c:formatCode>General</c:formatCode>
                <c:ptCount val="3"/>
                <c:pt idx="0">
                  <c:v>32</c:v>
                </c:pt>
                <c:pt idx="1">
                  <c:v>158</c:v>
                </c:pt>
                <c:pt idx="2">
                  <c:v>102</c:v>
                </c:pt>
              </c:numCache>
            </c:numRef>
          </c:val>
        </c:ser>
        <c:ser>
          <c:idx val="1"/>
          <c:order val="1"/>
          <c:tx>
            <c:strRef>
              <c:f>Sheet1!$A$13</c:f>
              <c:strCache>
                <c:ptCount val="1"/>
                <c:pt idx="0">
                  <c:v>Post</c:v>
                </c:pt>
              </c:strCache>
            </c:strRef>
          </c:tx>
          <c:invertIfNegative val="0"/>
          <c:dLbls>
            <c:dLbl>
              <c:idx val="0"/>
              <c:layout>
                <c:manualLayout>
                  <c:x val="0"/>
                  <c:y val="1.27186030767669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27186030767669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8.479068717844633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Sheet1!$B$11:$D$11</c:f>
              <c:strCache>
                <c:ptCount val="3"/>
                <c:pt idx="0">
                  <c:v>EPA 2007-09</c:v>
                </c:pt>
                <c:pt idx="1">
                  <c:v>NACI 2009-11</c:v>
                </c:pt>
                <c:pt idx="2">
                  <c:v>EPA 2012-14</c:v>
                </c:pt>
              </c:strCache>
            </c:strRef>
          </c:cat>
          <c:val>
            <c:numRef>
              <c:f>Sheet1!$B$13:$D$13</c:f>
              <c:numCache>
                <c:formatCode>General</c:formatCode>
                <c:ptCount val="3"/>
                <c:pt idx="0">
                  <c:v>7</c:v>
                </c:pt>
                <c:pt idx="1">
                  <c:v>9</c:v>
                </c:pt>
                <c:pt idx="2">
                  <c:v>8</c:v>
                </c:pt>
              </c:numCache>
            </c:numRef>
          </c:val>
        </c:ser>
        <c:dLbls>
          <c:showLegendKey val="0"/>
          <c:showVal val="0"/>
          <c:showCatName val="0"/>
          <c:showSerName val="0"/>
          <c:showPercent val="0"/>
          <c:showBubbleSize val="0"/>
        </c:dLbls>
        <c:gapWidth val="150"/>
        <c:axId val="212713536"/>
        <c:axId val="177340280"/>
      </c:barChart>
      <c:catAx>
        <c:axId val="212713536"/>
        <c:scaling>
          <c:orientation val="minMax"/>
        </c:scaling>
        <c:delete val="0"/>
        <c:axPos val="b"/>
        <c:numFmt formatCode="General" sourceLinked="0"/>
        <c:majorTickMark val="out"/>
        <c:minorTickMark val="none"/>
        <c:tickLblPos val="nextTo"/>
        <c:crossAx val="177340280"/>
        <c:crosses val="autoZero"/>
        <c:auto val="1"/>
        <c:lblAlgn val="ctr"/>
        <c:lblOffset val="100"/>
        <c:noMultiLvlLbl val="0"/>
      </c:catAx>
      <c:valAx>
        <c:axId val="177340280"/>
        <c:scaling>
          <c:orientation val="minMax"/>
        </c:scaling>
        <c:delete val="0"/>
        <c:axPos val="l"/>
        <c:majorGridlines/>
        <c:numFmt formatCode="General" sourceLinked="1"/>
        <c:majorTickMark val="out"/>
        <c:minorTickMark val="none"/>
        <c:tickLblPos val="nextTo"/>
        <c:crossAx val="212713536"/>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099518810148737E-2"/>
          <c:y val="0.12547462817147856"/>
          <c:w val="0.7788735783027122"/>
          <c:h val="0.78169364246135897"/>
        </c:manualLayout>
      </c:layout>
      <c:barChart>
        <c:barDir val="col"/>
        <c:grouping val="clustered"/>
        <c:varyColors val="0"/>
        <c:ser>
          <c:idx val="0"/>
          <c:order val="0"/>
          <c:tx>
            <c:strRef>
              <c:f>'[Hospitalizations spreadsheet.xlsx]Sheet1'!$A$10</c:f>
              <c:strCache>
                <c:ptCount val="1"/>
                <c:pt idx="0">
                  <c:v>Prior</c:v>
                </c:pt>
              </c:strCache>
            </c:strRef>
          </c:tx>
          <c:invertIfNegative val="0"/>
          <c:dLbls>
            <c:dLbl>
              <c:idx val="1"/>
              <c:layout>
                <c:manualLayout>
                  <c:x val="-3.0864197530864196E-3"/>
                  <c:y val="-4.657881648612684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'[Hospitalizations spreadsheet.xlsx]Sheet1'!$B$9:$C$9</c:f>
              <c:strCache>
                <c:ptCount val="2"/>
                <c:pt idx="0">
                  <c:v>NACI 2009-2011</c:v>
                </c:pt>
                <c:pt idx="1">
                  <c:v>EPA 2012-2014</c:v>
                </c:pt>
              </c:strCache>
            </c:strRef>
          </c:cat>
          <c:val>
            <c:numRef>
              <c:f>'[Hospitalizations spreadsheet.xlsx]Sheet1'!$B$10:$C$10</c:f>
              <c:numCache>
                <c:formatCode>General</c:formatCode>
                <c:ptCount val="2"/>
                <c:pt idx="0">
                  <c:v>60</c:v>
                </c:pt>
                <c:pt idx="1">
                  <c:v>56</c:v>
                </c:pt>
              </c:numCache>
            </c:numRef>
          </c:val>
        </c:ser>
        <c:ser>
          <c:idx val="1"/>
          <c:order val="1"/>
          <c:tx>
            <c:strRef>
              <c:f>'[Hospitalizations spreadsheet.xlsx]Sheet1'!$A$11</c:f>
              <c:strCache>
                <c:ptCount val="1"/>
                <c:pt idx="0">
                  <c:v>Post</c:v>
                </c:pt>
              </c:strCache>
            </c:strRef>
          </c:tx>
          <c:invertIfNegative val="0"/>
          <c:dLbls>
            <c:dLbl>
              <c:idx val="1"/>
              <c:layout>
                <c:manualLayout>
                  <c:x val="0"/>
                  <c:y val="-2.230707586429672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'[Hospitalizations spreadsheet.xlsx]Sheet1'!$B$9:$C$9</c:f>
              <c:strCache>
                <c:ptCount val="2"/>
                <c:pt idx="0">
                  <c:v>NACI 2009-2011</c:v>
                </c:pt>
                <c:pt idx="1">
                  <c:v>EPA 2012-2014</c:v>
                </c:pt>
              </c:strCache>
            </c:strRef>
          </c:cat>
          <c:val>
            <c:numRef>
              <c:f>'[Hospitalizations spreadsheet.xlsx]Sheet1'!$B$11:$C$11</c:f>
              <c:numCache>
                <c:formatCode>General</c:formatCode>
                <c:ptCount val="2"/>
                <c:pt idx="0">
                  <c:v>3</c:v>
                </c:pt>
                <c:pt idx="1">
                  <c:v>7</c:v>
                </c:pt>
              </c:numCache>
            </c:numRef>
          </c:val>
        </c:ser>
        <c:dLbls>
          <c:showLegendKey val="0"/>
          <c:showVal val="0"/>
          <c:showCatName val="0"/>
          <c:showSerName val="0"/>
          <c:showPercent val="0"/>
          <c:showBubbleSize val="0"/>
        </c:dLbls>
        <c:gapWidth val="150"/>
        <c:axId val="177340672"/>
        <c:axId val="177341064"/>
      </c:barChart>
      <c:catAx>
        <c:axId val="177340672"/>
        <c:scaling>
          <c:orientation val="minMax"/>
        </c:scaling>
        <c:delete val="0"/>
        <c:axPos val="b"/>
        <c:numFmt formatCode="General" sourceLinked="0"/>
        <c:majorTickMark val="out"/>
        <c:minorTickMark val="none"/>
        <c:tickLblPos val="nextTo"/>
        <c:crossAx val="177341064"/>
        <c:crosses val="autoZero"/>
        <c:auto val="1"/>
        <c:lblAlgn val="ctr"/>
        <c:lblOffset val="100"/>
        <c:noMultiLvlLbl val="0"/>
      </c:catAx>
      <c:valAx>
        <c:axId val="177341064"/>
        <c:scaling>
          <c:orientation val="minMax"/>
        </c:scaling>
        <c:delete val="0"/>
        <c:axPos val="l"/>
        <c:majorGridlines/>
        <c:numFmt formatCode="General" sourceLinked="1"/>
        <c:majorTickMark val="out"/>
        <c:minorTickMark val="none"/>
        <c:tickLblPos val="nextTo"/>
        <c:crossAx val="177340672"/>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0.13378897637795276"/>
          <c:w val="0.835972343734811"/>
          <c:h val="0.79134871407477247"/>
        </c:manualLayout>
      </c:layout>
      <c:barChart>
        <c:barDir val="col"/>
        <c:grouping val="clustered"/>
        <c:varyColors val="0"/>
        <c:ser>
          <c:idx val="0"/>
          <c:order val="0"/>
          <c:tx>
            <c:strRef>
              <c:f>'[School Absences spreadsheet.xlsx]Sheet1'!$B$2</c:f>
              <c:strCache>
                <c:ptCount val="1"/>
                <c:pt idx="0">
                  <c:v>Prior</c:v>
                </c:pt>
              </c:strCache>
            </c:strRef>
          </c:tx>
          <c:invertIfNegative val="0"/>
          <c:dLbls>
            <c:dLbl>
              <c:idx val="0"/>
              <c:layout>
                <c:manualLayout>
                  <c:x val="-1.0487751531058618E-3"/>
                  <c:y val="-3.75067140407466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127296587926509E-3"/>
                  <c:y val="1.53960604627125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2469135802469136E-3"/>
                  <c:y val="-2.1751393018458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'[School Absences spreadsheet.xlsx]Sheet1'!$A$3:$A$5</c:f>
              <c:strCache>
                <c:ptCount val="3"/>
                <c:pt idx="0">
                  <c:v>EPA 2007-09</c:v>
                </c:pt>
                <c:pt idx="1">
                  <c:v>NACI 2009-11</c:v>
                </c:pt>
                <c:pt idx="2">
                  <c:v>EPA 2012-14</c:v>
                </c:pt>
              </c:strCache>
            </c:strRef>
          </c:cat>
          <c:val>
            <c:numRef>
              <c:f>'[School Absences spreadsheet.xlsx]Sheet1'!$B$3:$B$5</c:f>
              <c:numCache>
                <c:formatCode>General</c:formatCode>
                <c:ptCount val="3"/>
                <c:pt idx="0">
                  <c:v>15</c:v>
                </c:pt>
                <c:pt idx="1">
                  <c:v>17</c:v>
                </c:pt>
                <c:pt idx="2">
                  <c:v>13.1</c:v>
                </c:pt>
              </c:numCache>
            </c:numRef>
          </c:val>
        </c:ser>
        <c:ser>
          <c:idx val="1"/>
          <c:order val="1"/>
          <c:tx>
            <c:strRef>
              <c:f>'[School Absences spreadsheet.xlsx]Sheet1'!$C$2</c:f>
              <c:strCache>
                <c:ptCount val="1"/>
                <c:pt idx="0">
                  <c:v>Post</c:v>
                </c:pt>
              </c:strCache>
            </c:strRef>
          </c:tx>
          <c:invertIfNegative val="0"/>
          <c:dLbls>
            <c:dLbl>
              <c:idx val="1"/>
              <c:layout>
                <c:manualLayout>
                  <c:x val="-1.0185185185185186E-2"/>
                  <c:y val="-3.18080373171411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'[School Absences spreadsheet.xlsx]Sheet1'!$A$3:$A$5</c:f>
              <c:strCache>
                <c:ptCount val="3"/>
                <c:pt idx="0">
                  <c:v>EPA 2007-09</c:v>
                </c:pt>
                <c:pt idx="1">
                  <c:v>NACI 2009-11</c:v>
                </c:pt>
                <c:pt idx="2">
                  <c:v>EPA 2012-14</c:v>
                </c:pt>
              </c:strCache>
            </c:strRef>
          </c:cat>
          <c:val>
            <c:numRef>
              <c:f>'[School Absences spreadsheet.xlsx]Sheet1'!$C$3:$C$5</c:f>
              <c:numCache>
                <c:formatCode>General</c:formatCode>
                <c:ptCount val="3"/>
                <c:pt idx="0">
                  <c:v>5.8</c:v>
                </c:pt>
                <c:pt idx="1">
                  <c:v>9</c:v>
                </c:pt>
                <c:pt idx="2">
                  <c:v>3.7</c:v>
                </c:pt>
              </c:numCache>
            </c:numRef>
          </c:val>
        </c:ser>
        <c:dLbls>
          <c:showLegendKey val="0"/>
          <c:showVal val="0"/>
          <c:showCatName val="0"/>
          <c:showSerName val="0"/>
          <c:showPercent val="0"/>
          <c:showBubbleSize val="0"/>
        </c:dLbls>
        <c:gapWidth val="150"/>
        <c:axId val="217305648"/>
        <c:axId val="217305256"/>
      </c:barChart>
      <c:catAx>
        <c:axId val="217305648"/>
        <c:scaling>
          <c:orientation val="minMax"/>
        </c:scaling>
        <c:delete val="0"/>
        <c:axPos val="b"/>
        <c:numFmt formatCode="General" sourceLinked="0"/>
        <c:majorTickMark val="out"/>
        <c:minorTickMark val="none"/>
        <c:tickLblPos val="nextTo"/>
        <c:crossAx val="217305256"/>
        <c:crosses val="autoZero"/>
        <c:auto val="1"/>
        <c:lblAlgn val="ctr"/>
        <c:lblOffset val="100"/>
        <c:noMultiLvlLbl val="0"/>
      </c:catAx>
      <c:valAx>
        <c:axId val="217305256"/>
        <c:scaling>
          <c:orientation val="minMax"/>
        </c:scaling>
        <c:delete val="0"/>
        <c:axPos val="l"/>
        <c:majorGridlines/>
        <c:numFmt formatCode="General" sourceLinked="1"/>
        <c:majorTickMark val="out"/>
        <c:minorTickMark val="none"/>
        <c:tickLblPos val="nextTo"/>
        <c:crossAx val="21730564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0.13936351706036745"/>
          <c:w val="0.81745382521629251"/>
          <c:h val="0.78674704145835928"/>
        </c:manualLayout>
      </c:layout>
      <c:barChart>
        <c:barDir val="col"/>
        <c:grouping val="clustered"/>
        <c:varyColors val="0"/>
        <c:ser>
          <c:idx val="0"/>
          <c:order val="0"/>
          <c:tx>
            <c:strRef>
              <c:f>Sheet1!$A$8</c:f>
              <c:strCache>
                <c:ptCount val="1"/>
                <c:pt idx="0">
                  <c:v>Prior</c:v>
                </c:pt>
              </c:strCache>
            </c:strRef>
          </c:tx>
          <c:invertIfNegative val="0"/>
          <c:dLbls>
            <c:dLbl>
              <c:idx val="0"/>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Sheet1!$B$7:$C$7</c:f>
              <c:strCache>
                <c:ptCount val="2"/>
                <c:pt idx="0">
                  <c:v>NACI 2009-2011</c:v>
                </c:pt>
                <c:pt idx="1">
                  <c:v>EPA 2012-2014</c:v>
                </c:pt>
              </c:strCache>
            </c:strRef>
          </c:cat>
          <c:val>
            <c:numRef>
              <c:f>Sheet1!$B$8:$C$8</c:f>
              <c:numCache>
                <c:formatCode>General</c:formatCode>
                <c:ptCount val="2"/>
                <c:pt idx="0">
                  <c:v>23.9</c:v>
                </c:pt>
                <c:pt idx="1">
                  <c:v>20.5</c:v>
                </c:pt>
              </c:numCache>
            </c:numRef>
          </c:val>
        </c:ser>
        <c:ser>
          <c:idx val="1"/>
          <c:order val="1"/>
          <c:tx>
            <c:strRef>
              <c:f>Sheet1!$A$9</c:f>
              <c:strCache>
                <c:ptCount val="1"/>
                <c:pt idx="0">
                  <c:v>Post</c:v>
                </c:pt>
              </c:strCache>
            </c:strRef>
          </c:tx>
          <c:invertIfNegative val="0"/>
          <c:dLbls>
            <c:dLbl>
              <c:idx val="1"/>
              <c:layout>
                <c:manualLayout>
                  <c:x val="7.8346673280123027E-17"/>
                  <c:y val="4.748338081671414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Sheet1!$B$7:$C$7</c:f>
              <c:strCache>
                <c:ptCount val="2"/>
                <c:pt idx="0">
                  <c:v>NACI 2009-2011</c:v>
                </c:pt>
                <c:pt idx="1">
                  <c:v>EPA 2012-2014</c:v>
                </c:pt>
              </c:strCache>
            </c:strRef>
          </c:cat>
          <c:val>
            <c:numRef>
              <c:f>Sheet1!$B$9:$C$9</c:f>
              <c:numCache>
                <c:formatCode>General</c:formatCode>
                <c:ptCount val="2"/>
                <c:pt idx="0">
                  <c:v>21.1</c:v>
                </c:pt>
                <c:pt idx="1">
                  <c:v>17.5</c:v>
                </c:pt>
              </c:numCache>
            </c:numRef>
          </c:val>
        </c:ser>
        <c:dLbls>
          <c:showLegendKey val="0"/>
          <c:showVal val="0"/>
          <c:showCatName val="0"/>
          <c:showSerName val="0"/>
          <c:showPercent val="0"/>
          <c:showBubbleSize val="0"/>
        </c:dLbls>
        <c:gapWidth val="150"/>
        <c:axId val="217307608"/>
        <c:axId val="217308000"/>
      </c:barChart>
      <c:catAx>
        <c:axId val="217307608"/>
        <c:scaling>
          <c:orientation val="minMax"/>
        </c:scaling>
        <c:delete val="0"/>
        <c:axPos val="b"/>
        <c:numFmt formatCode="General" sourceLinked="0"/>
        <c:majorTickMark val="out"/>
        <c:minorTickMark val="none"/>
        <c:tickLblPos val="nextTo"/>
        <c:crossAx val="217308000"/>
        <c:crosses val="autoZero"/>
        <c:auto val="1"/>
        <c:lblAlgn val="ctr"/>
        <c:lblOffset val="100"/>
        <c:noMultiLvlLbl val="0"/>
      </c:catAx>
      <c:valAx>
        <c:axId val="217308000"/>
        <c:scaling>
          <c:orientation val="minMax"/>
        </c:scaling>
        <c:delete val="0"/>
        <c:axPos val="l"/>
        <c:majorGridlines/>
        <c:numFmt formatCode="General" sourceLinked="1"/>
        <c:majorTickMark val="out"/>
        <c:minorTickMark val="none"/>
        <c:tickLblPos val="nextTo"/>
        <c:crossAx val="21730760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35604974298345E-2"/>
          <c:y val="0.14485976017703669"/>
          <c:w val="0.76451068616422946"/>
          <c:h val="0.59032220110417244"/>
        </c:manualLayout>
      </c:layout>
      <c:barChart>
        <c:barDir val="col"/>
        <c:grouping val="clustered"/>
        <c:varyColors val="0"/>
        <c:ser>
          <c:idx val="0"/>
          <c:order val="0"/>
          <c:tx>
            <c:strRef>
              <c:f>Sheet1!$C$13</c:f>
              <c:strCache>
                <c:ptCount val="1"/>
                <c:pt idx="0">
                  <c:v>Baseline</c:v>
                </c:pt>
              </c:strCache>
            </c:strRef>
          </c:tx>
          <c:invertIfNegative val="0"/>
          <c:dLbls>
            <c:dLbl>
              <c:idx val="0"/>
              <c:layout>
                <c:manualLayout>
                  <c:x val="-8.5402786190187773E-3"/>
                  <c:y val="3.4025838061523363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904761904761904E-2"/>
                  <c:y val="-1.14942528735632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39856439670280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3897517397481281E-3"/>
                  <c:y val="-6.7963943031711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5556117411928453E-3"/>
                  <c:y val="2.2492577772040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4102564102564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113607358713189E-2"/>
                  <c:y val="-9.972677595628415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649606299212598E-2"/>
                  <c:y val="6.97993207419228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3001211387038155E-3"/>
                  <c:y val="-2.824006687360071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Sheet1!$A$14:$B$22</c:f>
              <c:multiLvlStrCache>
                <c:ptCount val="9"/>
                <c:lvl>
                  <c:pt idx="0">
                    <c:v>FVC</c:v>
                  </c:pt>
                  <c:pt idx="1">
                    <c:v>FEV1</c:v>
                  </c:pt>
                  <c:pt idx="2">
                    <c:v>FEF25-75</c:v>
                  </c:pt>
                  <c:pt idx="3">
                    <c:v>FVC</c:v>
                  </c:pt>
                  <c:pt idx="4">
                    <c:v>FEV1</c:v>
                  </c:pt>
                  <c:pt idx="5">
                    <c:v>FEF25-75</c:v>
                  </c:pt>
                  <c:pt idx="6">
                    <c:v>FVC</c:v>
                  </c:pt>
                  <c:pt idx="7">
                    <c:v>FEV1</c:v>
                  </c:pt>
                  <c:pt idx="8">
                    <c:v>FEF25-75</c:v>
                  </c:pt>
                </c:lvl>
                <c:lvl>
                  <c:pt idx="0">
                    <c:v>EPA 2007-09</c:v>
                  </c:pt>
                  <c:pt idx="3">
                    <c:v>NACI 2009-11</c:v>
                  </c:pt>
                  <c:pt idx="6">
                    <c:v>EPA 2012-14</c:v>
                  </c:pt>
                </c:lvl>
              </c:multiLvlStrCache>
            </c:multiLvlStrRef>
          </c:cat>
          <c:val>
            <c:numRef>
              <c:f>Sheet1!$C$14:$C$22</c:f>
              <c:numCache>
                <c:formatCode>General</c:formatCode>
                <c:ptCount val="9"/>
                <c:pt idx="0">
                  <c:v>102.4</c:v>
                </c:pt>
                <c:pt idx="1">
                  <c:v>93.5</c:v>
                </c:pt>
                <c:pt idx="2">
                  <c:v>76.900000000000006</c:v>
                </c:pt>
                <c:pt idx="3">
                  <c:v>95.2</c:v>
                </c:pt>
                <c:pt idx="4">
                  <c:v>85.6</c:v>
                </c:pt>
                <c:pt idx="5">
                  <c:v>67.5</c:v>
                </c:pt>
                <c:pt idx="6">
                  <c:v>94.4</c:v>
                </c:pt>
                <c:pt idx="7">
                  <c:v>90.5</c:v>
                </c:pt>
                <c:pt idx="8">
                  <c:v>80.8</c:v>
                </c:pt>
              </c:numCache>
            </c:numRef>
          </c:val>
        </c:ser>
        <c:ser>
          <c:idx val="1"/>
          <c:order val="1"/>
          <c:tx>
            <c:strRef>
              <c:f>Sheet1!$D$13</c:f>
              <c:strCache>
                <c:ptCount val="1"/>
                <c:pt idx="0">
                  <c:v>Post</c:v>
                </c:pt>
              </c:strCache>
            </c:strRef>
          </c:tx>
          <c:invertIfNegative val="0"/>
          <c:dLbls>
            <c:dLbl>
              <c:idx val="2"/>
              <c:layout>
                <c:manualLayout>
                  <c:x val="-3.9173336640061513E-17"/>
                  <c:y val="-1.11358574610245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2735042735042739E-3"/>
                  <c:y val="3.71195248700816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2461894098100124E-3"/>
                  <c:y val="-1.846800912181059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Sheet1!$A$14:$B$22</c:f>
              <c:multiLvlStrCache>
                <c:ptCount val="9"/>
                <c:lvl>
                  <c:pt idx="0">
                    <c:v>FVC</c:v>
                  </c:pt>
                  <c:pt idx="1">
                    <c:v>FEV1</c:v>
                  </c:pt>
                  <c:pt idx="2">
                    <c:v>FEF25-75</c:v>
                  </c:pt>
                  <c:pt idx="3">
                    <c:v>FVC</c:v>
                  </c:pt>
                  <c:pt idx="4">
                    <c:v>FEV1</c:v>
                  </c:pt>
                  <c:pt idx="5">
                    <c:v>FEF25-75</c:v>
                  </c:pt>
                  <c:pt idx="6">
                    <c:v>FVC</c:v>
                  </c:pt>
                  <c:pt idx="7">
                    <c:v>FEV1</c:v>
                  </c:pt>
                  <c:pt idx="8">
                    <c:v>FEF25-75</c:v>
                  </c:pt>
                </c:lvl>
                <c:lvl>
                  <c:pt idx="0">
                    <c:v>EPA 2007-09</c:v>
                  </c:pt>
                  <c:pt idx="3">
                    <c:v>NACI 2009-11</c:v>
                  </c:pt>
                  <c:pt idx="6">
                    <c:v>EPA 2012-14</c:v>
                  </c:pt>
                </c:lvl>
              </c:multiLvlStrCache>
            </c:multiLvlStrRef>
          </c:cat>
          <c:val>
            <c:numRef>
              <c:f>Sheet1!$D$14:$D$22</c:f>
              <c:numCache>
                <c:formatCode>General</c:formatCode>
                <c:ptCount val="9"/>
                <c:pt idx="0">
                  <c:v>116</c:v>
                </c:pt>
                <c:pt idx="1">
                  <c:v>109.2</c:v>
                </c:pt>
                <c:pt idx="2">
                  <c:v>93.9</c:v>
                </c:pt>
                <c:pt idx="3">
                  <c:v>102.5</c:v>
                </c:pt>
                <c:pt idx="4">
                  <c:v>98.7</c:v>
                </c:pt>
                <c:pt idx="5">
                  <c:v>88.4</c:v>
                </c:pt>
                <c:pt idx="6">
                  <c:v>103.9</c:v>
                </c:pt>
                <c:pt idx="7">
                  <c:v>99.5</c:v>
                </c:pt>
                <c:pt idx="8">
                  <c:v>92.5</c:v>
                </c:pt>
              </c:numCache>
            </c:numRef>
          </c:val>
        </c:ser>
        <c:dLbls>
          <c:showLegendKey val="0"/>
          <c:showVal val="0"/>
          <c:showCatName val="0"/>
          <c:showSerName val="0"/>
          <c:showPercent val="0"/>
          <c:showBubbleSize val="0"/>
        </c:dLbls>
        <c:gapWidth val="150"/>
        <c:axId val="217298592"/>
        <c:axId val="217299376"/>
      </c:barChart>
      <c:catAx>
        <c:axId val="217298592"/>
        <c:scaling>
          <c:orientation val="minMax"/>
        </c:scaling>
        <c:delete val="0"/>
        <c:axPos val="b"/>
        <c:numFmt formatCode="General" sourceLinked="0"/>
        <c:majorTickMark val="out"/>
        <c:minorTickMark val="none"/>
        <c:tickLblPos val="nextTo"/>
        <c:spPr>
          <a:ln>
            <a:solidFill>
              <a:sysClr val="windowText" lastClr="000000"/>
            </a:solidFill>
          </a:ln>
        </c:spPr>
        <c:crossAx val="217299376"/>
        <c:crosses val="autoZero"/>
        <c:auto val="1"/>
        <c:lblAlgn val="ctr"/>
        <c:lblOffset val="100"/>
        <c:noMultiLvlLbl val="0"/>
      </c:catAx>
      <c:valAx>
        <c:axId val="217299376"/>
        <c:scaling>
          <c:orientation val="minMax"/>
        </c:scaling>
        <c:delete val="0"/>
        <c:axPos val="l"/>
        <c:majorGridlines/>
        <c:numFmt formatCode="General" sourceLinked="1"/>
        <c:majorTickMark val="out"/>
        <c:minorTickMark val="none"/>
        <c:tickLblPos val="nextTo"/>
        <c:crossAx val="217298592"/>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0.25768</cdr:x>
      <cdr:y>0.0339</cdr:y>
    </cdr:from>
    <cdr:to>
      <cdr:x>0.69376</cdr:x>
      <cdr:y>0.12611</cdr:y>
    </cdr:to>
    <cdr:sp macro="" textlink="">
      <cdr:nvSpPr>
        <cdr:cNvPr id="2" name="TextBox 1"/>
        <cdr:cNvSpPr txBox="1"/>
      </cdr:nvSpPr>
      <cdr:spPr>
        <a:xfrm xmlns:a="http://schemas.openxmlformats.org/drawingml/2006/main">
          <a:off x="1981200" y="152400"/>
          <a:ext cx="3352800" cy="414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ED </a:t>
          </a:r>
          <a:r>
            <a:rPr lang="en-US" sz="1600" b="1" dirty="0" smtClean="0"/>
            <a:t>VISITS*</a:t>
          </a:r>
          <a:endParaRPr lang="en-US" sz="1600" b="1" dirty="0"/>
        </a:p>
      </cdr:txBody>
    </cdr:sp>
  </cdr:relSizeAnchor>
  <cdr:relSizeAnchor xmlns:cdr="http://schemas.openxmlformats.org/drawingml/2006/chartDrawing">
    <cdr:from>
      <cdr:x>0.51171</cdr:x>
      <cdr:y>0.2194</cdr:y>
    </cdr:from>
    <cdr:to>
      <cdr:x>0.63784</cdr:x>
      <cdr:y>0.36884</cdr:y>
    </cdr:to>
    <cdr:sp macro="" textlink="">
      <cdr:nvSpPr>
        <cdr:cNvPr id="5" name="TextBox 4"/>
        <cdr:cNvSpPr txBox="1"/>
      </cdr:nvSpPr>
      <cdr:spPr>
        <a:xfrm xmlns:a="http://schemas.openxmlformats.org/drawingml/2006/main">
          <a:off x="2705100" y="657225"/>
          <a:ext cx="666750"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0.50526</cdr:x>
      <cdr:y>0.2807</cdr:y>
    </cdr:from>
    <cdr:to>
      <cdr:x>0.64211</cdr:x>
      <cdr:y>0.42579</cdr:y>
    </cdr:to>
    <cdr:sp macro="" textlink="">
      <cdr:nvSpPr>
        <cdr:cNvPr id="3" name="TextBox 2"/>
        <cdr:cNvSpPr txBox="1"/>
      </cdr:nvSpPr>
      <cdr:spPr>
        <a:xfrm xmlns:a="http://schemas.openxmlformats.org/drawingml/2006/main">
          <a:off x="3657600" y="1219200"/>
          <a:ext cx="990600" cy="630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b="1" dirty="0" smtClean="0"/>
            <a:t>Cost Avoidance $142,006</a:t>
          </a:r>
          <a:endParaRPr lang="en-US" b="1" dirty="0"/>
        </a:p>
      </cdr:txBody>
    </cdr:sp>
  </cdr:relSizeAnchor>
  <cdr:relSizeAnchor xmlns:cdr="http://schemas.openxmlformats.org/drawingml/2006/chartDrawing">
    <cdr:from>
      <cdr:x>0.76842</cdr:x>
      <cdr:y>0.41855</cdr:y>
    </cdr:from>
    <cdr:to>
      <cdr:x>0.90526</cdr:x>
      <cdr:y>0.5589</cdr:y>
    </cdr:to>
    <cdr:sp macro="" textlink="">
      <cdr:nvSpPr>
        <cdr:cNvPr id="4" name="TextBox 3"/>
        <cdr:cNvSpPr txBox="1"/>
      </cdr:nvSpPr>
      <cdr:spPr>
        <a:xfrm xmlns:a="http://schemas.openxmlformats.org/drawingml/2006/main">
          <a:off x="5562600" y="1817914"/>
          <a:ext cx="9906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Cost Avoidance $98,905</a:t>
          </a:r>
        </a:p>
      </cdr:txBody>
    </cdr:sp>
  </cdr:relSizeAnchor>
</c:userShapes>
</file>

<file path=ppt/drawings/drawing2.xml><?xml version="1.0" encoding="utf-8"?>
<c:userShapes xmlns:c="http://schemas.openxmlformats.org/drawingml/2006/chart">
  <cdr:relSizeAnchor xmlns:cdr="http://schemas.openxmlformats.org/drawingml/2006/chartDrawing">
    <cdr:from>
      <cdr:x>0.33333</cdr:x>
      <cdr:y>0</cdr:y>
    </cdr:from>
    <cdr:to>
      <cdr:x>0.68124</cdr:x>
      <cdr:y>0.08681</cdr:y>
    </cdr:to>
    <cdr:sp macro="" textlink="">
      <cdr:nvSpPr>
        <cdr:cNvPr id="2" name="TextBox 1"/>
        <cdr:cNvSpPr txBox="1"/>
      </cdr:nvSpPr>
      <cdr:spPr>
        <a:xfrm xmlns:a="http://schemas.openxmlformats.org/drawingml/2006/main">
          <a:off x="2743200" y="0"/>
          <a:ext cx="2863161" cy="3928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t>HOSPITALIZATIONS*</a:t>
          </a:r>
          <a:endParaRPr lang="en-US" sz="1600" b="1" dirty="0"/>
        </a:p>
      </cdr:txBody>
    </cdr:sp>
  </cdr:relSizeAnchor>
  <cdr:relSizeAnchor xmlns:cdr="http://schemas.openxmlformats.org/drawingml/2006/chartDrawing">
    <cdr:from>
      <cdr:x>0.7037</cdr:x>
      <cdr:y>0.3582</cdr:y>
    </cdr:from>
    <cdr:to>
      <cdr:x>0.87037</cdr:x>
      <cdr:y>0.52656</cdr:y>
    </cdr:to>
    <cdr:sp macro="" textlink="">
      <cdr:nvSpPr>
        <cdr:cNvPr id="3" name="TextBox 2"/>
        <cdr:cNvSpPr txBox="1"/>
      </cdr:nvSpPr>
      <cdr:spPr>
        <a:xfrm xmlns:a="http://schemas.openxmlformats.org/drawingml/2006/main">
          <a:off x="5791170" y="1621200"/>
          <a:ext cx="1371630" cy="761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Cost Avoidance $646,163</a:t>
          </a:r>
          <a:endParaRPr 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0.24167</cdr:x>
      <cdr:y>0.00667</cdr:y>
    </cdr:from>
    <cdr:to>
      <cdr:x>0.7037</cdr:x>
      <cdr:y>0.08533</cdr:y>
    </cdr:to>
    <cdr:sp macro="" textlink="">
      <cdr:nvSpPr>
        <cdr:cNvPr id="2" name="TextBox 1"/>
        <cdr:cNvSpPr txBox="1"/>
      </cdr:nvSpPr>
      <cdr:spPr>
        <a:xfrm xmlns:a="http://schemas.openxmlformats.org/drawingml/2006/main">
          <a:off x="1988847" y="30188"/>
          <a:ext cx="3802353" cy="3560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SCHOOL </a:t>
          </a:r>
          <a:r>
            <a:rPr lang="en-US" sz="1600" b="1" dirty="0" smtClean="0"/>
            <a:t>ABSENCES*</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0.27292</cdr:x>
      <cdr:y>0.03646</cdr:y>
    </cdr:from>
    <cdr:to>
      <cdr:x>0.7625</cdr:x>
      <cdr:y>0.12326</cdr:y>
    </cdr:to>
    <cdr:sp macro="" textlink="">
      <cdr:nvSpPr>
        <cdr:cNvPr id="2" name="TextBox 1"/>
        <cdr:cNvSpPr txBox="1"/>
      </cdr:nvSpPr>
      <cdr:spPr>
        <a:xfrm xmlns:a="http://schemas.openxmlformats.org/drawingml/2006/main">
          <a:off x="1247775" y="100013"/>
          <a:ext cx="223837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0.11875</cdr:x>
      <cdr:y>0.03646</cdr:y>
    </cdr:from>
    <cdr:to>
      <cdr:x>0.85</cdr:x>
      <cdr:y>0.12326</cdr:y>
    </cdr:to>
    <cdr:sp macro="" textlink="">
      <cdr:nvSpPr>
        <cdr:cNvPr id="3" name="TextBox 2"/>
        <cdr:cNvSpPr txBox="1"/>
      </cdr:nvSpPr>
      <cdr:spPr>
        <a:xfrm xmlns:a="http://schemas.openxmlformats.org/drawingml/2006/main">
          <a:off x="542925" y="100013"/>
          <a:ext cx="334327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0.2879</cdr:x>
      <cdr:y>0.02257</cdr:y>
    </cdr:from>
    <cdr:to>
      <cdr:x>0.63889</cdr:x>
      <cdr:y>0.10938</cdr:y>
    </cdr:to>
    <cdr:sp macro="" textlink="">
      <cdr:nvSpPr>
        <cdr:cNvPr id="4" name="TextBox 3"/>
        <cdr:cNvSpPr txBox="1"/>
      </cdr:nvSpPr>
      <cdr:spPr>
        <a:xfrm xmlns:a="http://schemas.openxmlformats.org/drawingml/2006/main">
          <a:off x="2369303" y="102151"/>
          <a:ext cx="2888498" cy="392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EXHALED</a:t>
          </a:r>
          <a:r>
            <a:rPr lang="en-US" sz="1600" b="1" baseline="0" dirty="0"/>
            <a:t> NITRIC OXIDE </a:t>
          </a:r>
          <a:r>
            <a:rPr lang="en-US" sz="1600" b="1" baseline="0" dirty="0" smtClean="0"/>
            <a:t>(FeNO)*</a:t>
          </a:r>
          <a:endParaRPr lang="en-US"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0.2</cdr:x>
      <cdr:y>0.03161</cdr:y>
    </cdr:from>
    <cdr:to>
      <cdr:x>0.73395</cdr:x>
      <cdr:y>0.11782</cdr:y>
    </cdr:to>
    <cdr:sp macro="" textlink="">
      <cdr:nvSpPr>
        <cdr:cNvPr id="2" name="TextBox 1"/>
        <cdr:cNvSpPr txBox="1"/>
      </cdr:nvSpPr>
      <cdr:spPr>
        <a:xfrm xmlns:a="http://schemas.openxmlformats.org/drawingml/2006/main">
          <a:off x="1661161" y="146930"/>
          <a:ext cx="4434840" cy="4007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PULMONARY</a:t>
          </a:r>
          <a:r>
            <a:rPr lang="en-US" sz="1600" b="1" baseline="0" dirty="0"/>
            <a:t> FUNCTION </a:t>
          </a:r>
          <a:r>
            <a:rPr lang="en-US" sz="1600" b="1" baseline="0" dirty="0" smtClean="0"/>
            <a:t>TESTS*</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073"/>
          </a:xfrm>
          <a:prstGeom prst="rect">
            <a:avLst/>
          </a:prstGeom>
        </p:spPr>
        <p:txBody>
          <a:bodyPr vert="horz" lIns="90959" tIns="45480" rIns="90959" bIns="4548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3073"/>
          </a:xfrm>
          <a:prstGeom prst="rect">
            <a:avLst/>
          </a:prstGeom>
        </p:spPr>
        <p:txBody>
          <a:bodyPr vert="horz" lIns="90959" tIns="45480" rIns="90959" bIns="45480" rtlCol="0"/>
          <a:lstStyle>
            <a:lvl1pPr algn="r">
              <a:defRPr sz="1200"/>
            </a:lvl1pPr>
          </a:lstStyle>
          <a:p>
            <a:fld id="{6E8F5AAE-C5F2-4FBD-B20A-14C802296365}" type="datetimeFigureOut">
              <a:rPr lang="en-US" smtClean="0"/>
              <a:pPr/>
              <a:t>9/6/2016</a:t>
            </a:fld>
            <a:endParaRPr lang="en-US" dirty="0"/>
          </a:p>
        </p:txBody>
      </p:sp>
      <p:sp>
        <p:nvSpPr>
          <p:cNvPr id="4" name="Footer Placeholder 3"/>
          <p:cNvSpPr>
            <a:spLocks noGrp="1"/>
          </p:cNvSpPr>
          <p:nvPr>
            <p:ph type="ftr" sz="quarter" idx="2"/>
          </p:nvPr>
        </p:nvSpPr>
        <p:spPr>
          <a:xfrm>
            <a:off x="0" y="8606805"/>
            <a:ext cx="2971800" cy="453073"/>
          </a:xfrm>
          <a:prstGeom prst="rect">
            <a:avLst/>
          </a:prstGeom>
        </p:spPr>
        <p:txBody>
          <a:bodyPr vert="horz" lIns="90959" tIns="45480" rIns="90959" bIns="454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06805"/>
            <a:ext cx="2971800" cy="453073"/>
          </a:xfrm>
          <a:prstGeom prst="rect">
            <a:avLst/>
          </a:prstGeom>
        </p:spPr>
        <p:txBody>
          <a:bodyPr vert="horz" lIns="90959" tIns="45480" rIns="90959" bIns="45480" rtlCol="0" anchor="b"/>
          <a:lstStyle>
            <a:lvl1pPr algn="r">
              <a:defRPr sz="1200"/>
            </a:lvl1pPr>
          </a:lstStyle>
          <a:p>
            <a:fld id="{B5854AB8-84F6-40FA-AFFB-BC7D441A671D}" type="slidenum">
              <a:rPr lang="en-US" smtClean="0"/>
              <a:pPr/>
              <a:t>‹#›</a:t>
            </a:fld>
            <a:endParaRPr lang="en-US" dirty="0"/>
          </a:p>
        </p:txBody>
      </p:sp>
    </p:spTree>
    <p:extLst>
      <p:ext uri="{BB962C8B-B14F-4D97-AF65-F5344CB8AC3E}">
        <p14:creationId xmlns:p14="http://schemas.microsoft.com/office/powerpoint/2010/main" val="388532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3073"/>
          </a:xfrm>
          <a:prstGeom prst="rect">
            <a:avLst/>
          </a:prstGeom>
          <a:noFill/>
          <a:ln w="9525">
            <a:noFill/>
            <a:miter lim="800000"/>
            <a:headEnd/>
            <a:tailEnd/>
          </a:ln>
          <a:effectLst/>
        </p:spPr>
        <p:txBody>
          <a:bodyPr vert="horz" wrap="square" lIns="90959" tIns="45480" rIns="90959" bIns="45480" numCol="1" anchor="t" anchorCtr="0" compatLnSpc="1">
            <a:prstTxWarp prst="textNoShape">
              <a:avLst/>
            </a:prstTxWarp>
          </a:bodyPr>
          <a:lstStyle>
            <a:lvl1pPr eaLnBrk="1" hangingPunct="1">
              <a:defRPr sz="1200" b="0">
                <a:latin typeface="Arial" charset="0"/>
              </a:defRPr>
            </a:lvl1pPr>
          </a:lstStyle>
          <a:p>
            <a:endParaRPr lang="en-US" dirty="0"/>
          </a:p>
        </p:txBody>
      </p:sp>
      <p:sp>
        <p:nvSpPr>
          <p:cNvPr id="22531" name="Rectangle 3"/>
          <p:cNvSpPr>
            <a:spLocks noGrp="1" noChangeArrowheads="1"/>
          </p:cNvSpPr>
          <p:nvPr>
            <p:ph type="dt" idx="1"/>
          </p:nvPr>
        </p:nvSpPr>
        <p:spPr bwMode="auto">
          <a:xfrm>
            <a:off x="3884613" y="0"/>
            <a:ext cx="2971800" cy="453073"/>
          </a:xfrm>
          <a:prstGeom prst="rect">
            <a:avLst/>
          </a:prstGeom>
          <a:noFill/>
          <a:ln w="9525">
            <a:noFill/>
            <a:miter lim="800000"/>
            <a:headEnd/>
            <a:tailEnd/>
          </a:ln>
          <a:effectLst/>
        </p:spPr>
        <p:txBody>
          <a:bodyPr vert="horz" wrap="square" lIns="90959" tIns="45480" rIns="90959" bIns="45480" numCol="1" anchor="t" anchorCtr="0" compatLnSpc="1">
            <a:prstTxWarp prst="textNoShape">
              <a:avLst/>
            </a:prstTxWarp>
          </a:bodyPr>
          <a:lstStyle>
            <a:lvl1pPr algn="r" eaLnBrk="1" hangingPunct="1">
              <a:defRPr sz="1200" b="0">
                <a:latin typeface="Arial" charset="0"/>
              </a:defRPr>
            </a:lvl1pPr>
          </a:lstStyle>
          <a:p>
            <a:endParaRPr lang="en-US" dirty="0"/>
          </a:p>
        </p:txBody>
      </p:sp>
      <p:sp>
        <p:nvSpPr>
          <p:cNvPr id="38916" name="Rectangle 4"/>
          <p:cNvSpPr>
            <a:spLocks noGrp="1" noRot="1" noChangeAspect="1" noChangeArrowheads="1" noTextEdit="1"/>
          </p:cNvSpPr>
          <p:nvPr>
            <p:ph type="sldImg" idx="2"/>
          </p:nvPr>
        </p:nvSpPr>
        <p:spPr bwMode="auto">
          <a:xfrm>
            <a:off x="1163638" y="679450"/>
            <a:ext cx="4530725" cy="33972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04189"/>
            <a:ext cx="5486400" cy="4077653"/>
          </a:xfrm>
          <a:prstGeom prst="rect">
            <a:avLst/>
          </a:prstGeom>
          <a:noFill/>
          <a:ln w="9525">
            <a:noFill/>
            <a:miter lim="800000"/>
            <a:headEnd/>
            <a:tailEnd/>
          </a:ln>
          <a:effectLst/>
        </p:spPr>
        <p:txBody>
          <a:bodyPr vert="horz" wrap="square" lIns="90959" tIns="45480" rIns="90959" bIns="454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06805"/>
            <a:ext cx="2971800" cy="453073"/>
          </a:xfrm>
          <a:prstGeom prst="rect">
            <a:avLst/>
          </a:prstGeom>
          <a:noFill/>
          <a:ln w="9525">
            <a:noFill/>
            <a:miter lim="800000"/>
            <a:headEnd/>
            <a:tailEnd/>
          </a:ln>
          <a:effectLst/>
        </p:spPr>
        <p:txBody>
          <a:bodyPr vert="horz" wrap="square" lIns="90959" tIns="45480" rIns="90959" bIns="45480" numCol="1" anchor="b" anchorCtr="0" compatLnSpc="1">
            <a:prstTxWarp prst="textNoShape">
              <a:avLst/>
            </a:prstTxWarp>
          </a:bodyPr>
          <a:lstStyle>
            <a:lvl1pPr eaLnBrk="1" hangingPunct="1">
              <a:defRPr sz="1200" b="0">
                <a:latin typeface="Arial" charset="0"/>
              </a:defRPr>
            </a:lvl1pPr>
          </a:lstStyle>
          <a:p>
            <a:endParaRPr lang="en-US" dirty="0"/>
          </a:p>
        </p:txBody>
      </p:sp>
      <p:sp>
        <p:nvSpPr>
          <p:cNvPr id="22535" name="Rectangle 7"/>
          <p:cNvSpPr>
            <a:spLocks noGrp="1" noChangeArrowheads="1"/>
          </p:cNvSpPr>
          <p:nvPr>
            <p:ph type="sldNum" sz="quarter" idx="5"/>
          </p:nvPr>
        </p:nvSpPr>
        <p:spPr bwMode="auto">
          <a:xfrm>
            <a:off x="3884613" y="8606805"/>
            <a:ext cx="2971800" cy="453073"/>
          </a:xfrm>
          <a:prstGeom prst="rect">
            <a:avLst/>
          </a:prstGeom>
          <a:noFill/>
          <a:ln w="9525">
            <a:noFill/>
            <a:miter lim="800000"/>
            <a:headEnd/>
            <a:tailEnd/>
          </a:ln>
          <a:effectLst/>
        </p:spPr>
        <p:txBody>
          <a:bodyPr vert="horz" wrap="square" lIns="90959" tIns="45480" rIns="90959" bIns="45480" numCol="1" anchor="b" anchorCtr="0" compatLnSpc="1">
            <a:prstTxWarp prst="textNoShape">
              <a:avLst/>
            </a:prstTxWarp>
          </a:bodyPr>
          <a:lstStyle>
            <a:lvl1pPr algn="r" eaLnBrk="1" hangingPunct="1">
              <a:defRPr sz="1200" b="0">
                <a:latin typeface="Arial" charset="0"/>
              </a:defRPr>
            </a:lvl1pPr>
          </a:lstStyle>
          <a:p>
            <a:fld id="{B720B11F-8F6E-4DFF-9746-2814B389B2BD}" type="slidenum">
              <a:rPr lang="en-US"/>
              <a:pPr/>
              <a:t>‹#›</a:t>
            </a:fld>
            <a:endParaRPr lang="en-US" dirty="0"/>
          </a:p>
        </p:txBody>
      </p:sp>
    </p:spTree>
    <p:extLst>
      <p:ext uri="{BB962C8B-B14F-4D97-AF65-F5344CB8AC3E}">
        <p14:creationId xmlns:p14="http://schemas.microsoft.com/office/powerpoint/2010/main" val="543599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1</a:t>
            </a:fld>
            <a:endParaRPr lang="en-US" dirty="0"/>
          </a:p>
        </p:txBody>
      </p:sp>
    </p:spTree>
    <p:extLst>
      <p:ext uri="{BB962C8B-B14F-4D97-AF65-F5344CB8AC3E}">
        <p14:creationId xmlns:p14="http://schemas.microsoft.com/office/powerpoint/2010/main" val="265623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Active listening and compassion are utilized to identify potential barriers to education and care plan development.  Collaborations with various community organizations (local churches, Eblen Foundation, Food Services, Pest Management entities, social services, and others) are utilized to address other socioeconomic barriers and implement solutions.  </a:t>
            </a:r>
          </a:p>
          <a:p>
            <a:endParaRPr lang="en-US" dirty="0" smtClean="0"/>
          </a:p>
          <a:p>
            <a:r>
              <a:rPr lang="en-US" dirty="0" smtClean="0"/>
              <a:t>Once an individual’s basic needs have been met,</a:t>
            </a:r>
            <a:r>
              <a:rPr lang="en-US" baseline="0" dirty="0" smtClean="0"/>
              <a:t> we actively participate with the family to move them towards behavior changes that will achieve optimal patient success.  </a:t>
            </a:r>
          </a:p>
          <a:p>
            <a:endParaRPr lang="en-US" baseline="0" dirty="0" smtClean="0"/>
          </a:p>
          <a:p>
            <a:r>
              <a:rPr lang="en-US" baseline="0" dirty="0" smtClean="0"/>
              <a:t>Each patient is treated individually, recognizing there are differences in learning style coping strategies.</a:t>
            </a:r>
            <a:endParaRPr lang="en-US" dirty="0" smtClean="0"/>
          </a:p>
          <a:p>
            <a:endParaRPr lang="en-US" dirty="0" smtClean="0"/>
          </a:p>
          <a:p>
            <a:endParaRPr lang="en-US" dirty="0" smtClean="0"/>
          </a:p>
          <a:p>
            <a:endParaRPr lang="en-US" dirty="0" smtClean="0"/>
          </a:p>
          <a:p>
            <a:r>
              <a:rPr lang="en-US" dirty="0" smtClean="0"/>
              <a:t>RADMP utilizes charitable community partners and faith-based organizations to provide cleaning supplies, pest control services, home remediation needs and to address psychosocial issues for 100% of its caseload.  </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12</a:t>
            </a:fld>
            <a:endParaRPr lang="en-US" dirty="0"/>
          </a:p>
        </p:txBody>
      </p:sp>
    </p:spTree>
    <p:extLst>
      <p:ext uri="{BB962C8B-B14F-4D97-AF65-F5344CB8AC3E}">
        <p14:creationId xmlns:p14="http://schemas.microsoft.com/office/powerpoint/2010/main" val="285896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15</a:t>
            </a:fld>
            <a:endParaRPr lang="en-US" dirty="0"/>
          </a:p>
        </p:txBody>
      </p:sp>
    </p:spTree>
    <p:extLst>
      <p:ext uri="{BB962C8B-B14F-4D97-AF65-F5344CB8AC3E}">
        <p14:creationId xmlns:p14="http://schemas.microsoft.com/office/powerpoint/2010/main" val="30669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Community</a:t>
            </a:r>
            <a:r>
              <a:rPr lang="en-US" baseline="0" dirty="0" smtClean="0"/>
              <a:t> outreach and overall health promotion is another integral part of our program.   </a:t>
            </a:r>
            <a:endParaRPr lang="en-US" dirty="0" smtClean="0"/>
          </a:p>
          <a:p>
            <a:endParaRPr lang="en-US" dirty="0" smtClean="0"/>
          </a:p>
          <a:p>
            <a:r>
              <a:rPr lang="en-US" dirty="0" smtClean="0"/>
              <a:t>The RADMP also takes its message of asthma awareness into the rest of the community through regional workshops on asthma and the  identification of indoor and outdoor environmental triggers.</a:t>
            </a:r>
            <a:r>
              <a:rPr lang="en-US" baseline="0" dirty="0" smtClean="0"/>
              <a:t> </a:t>
            </a:r>
            <a:r>
              <a:rPr lang="en-US" dirty="0" smtClean="0"/>
              <a:t>These workshops are usually held in elementary schools, childcare centers and primary care offices, and residents throughout Western North Carolina are invited to attend.</a:t>
            </a:r>
          </a:p>
        </p:txBody>
      </p:sp>
      <p:sp>
        <p:nvSpPr>
          <p:cNvPr id="4" name="Slide Number Placeholder 3"/>
          <p:cNvSpPr>
            <a:spLocks noGrp="1"/>
          </p:cNvSpPr>
          <p:nvPr>
            <p:ph type="sldNum" sz="quarter" idx="10"/>
          </p:nvPr>
        </p:nvSpPr>
        <p:spPr/>
        <p:txBody>
          <a:bodyPr/>
          <a:lstStyle/>
          <a:p>
            <a:fld id="{B720B11F-8F6E-4DFF-9746-2814B389B2BD}" type="slidenum">
              <a:rPr lang="en-US" smtClean="0"/>
              <a:pPr/>
              <a:t>17</a:t>
            </a:fld>
            <a:endParaRPr lang="en-US" dirty="0"/>
          </a:p>
        </p:txBody>
      </p:sp>
    </p:spTree>
    <p:extLst>
      <p:ext uri="{BB962C8B-B14F-4D97-AF65-F5344CB8AC3E}">
        <p14:creationId xmlns:p14="http://schemas.microsoft.com/office/powerpoint/2010/main" val="85281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641475" y="449263"/>
            <a:ext cx="4489450" cy="3367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US" dirty="0"/>
          </a:p>
          <a:p>
            <a:pPr marL="167361" indent="-167361" fontAlgn="auto">
              <a:spcBef>
                <a:spcPts val="0"/>
              </a:spcBef>
              <a:spcAft>
                <a:spcPts val="0"/>
              </a:spcAft>
              <a:buFont typeface="Arial" pitchFamily="34" charset="0"/>
              <a:buChar char="•"/>
              <a:defRPr/>
            </a:pPr>
            <a:r>
              <a:rPr lang="en-US" dirty="0"/>
              <a:t>Health data collected includes the level of severity</a:t>
            </a:r>
            <a:r>
              <a:rPr lang="en-US" dirty="0" smtClean="0"/>
              <a:t>, Level of Control, exposures </a:t>
            </a:r>
            <a:r>
              <a:rPr lang="en-US" dirty="0"/>
              <a:t>to environmental triggers including tobacco smoke, allergens and chemical irritants, ED visits, Hospitalizations, School Absences, and Quality of Life </a:t>
            </a:r>
            <a:r>
              <a:rPr lang="en-US" dirty="0" smtClean="0"/>
              <a:t>Questionnaires.</a:t>
            </a:r>
            <a:endParaRPr lang="en-US" dirty="0"/>
          </a:p>
          <a:p>
            <a:pPr marL="167361" indent="-167361" fontAlgn="auto">
              <a:spcBef>
                <a:spcPts val="0"/>
              </a:spcBef>
              <a:spcAft>
                <a:spcPts val="0"/>
              </a:spcAft>
              <a:buFont typeface="Arial" pitchFamily="34" charset="0"/>
              <a:buChar char="•"/>
              <a:defRPr/>
            </a:pPr>
            <a:endParaRPr lang="en-US" dirty="0"/>
          </a:p>
          <a:p>
            <a:pPr marL="167361" indent="-167361" fontAlgn="auto">
              <a:spcBef>
                <a:spcPts val="0"/>
              </a:spcBef>
              <a:spcAft>
                <a:spcPts val="0"/>
              </a:spcAft>
              <a:buFont typeface="Arial" pitchFamily="34" charset="0"/>
              <a:buChar char="•"/>
              <a:defRPr/>
            </a:pPr>
            <a:r>
              <a:rPr lang="en-US" dirty="0"/>
              <a:t>The program also encourages people to pledge to create an “asthma friendly” environment; these pledges are tracked as a part of the program’s evaluation efforts. </a:t>
            </a:r>
          </a:p>
          <a:p>
            <a:pPr marL="167361" indent="-167361" fontAlgn="auto">
              <a:spcBef>
                <a:spcPts val="0"/>
              </a:spcBef>
              <a:spcAft>
                <a:spcPts val="0"/>
              </a:spcAft>
              <a:defRPr/>
            </a:pPr>
            <a:r>
              <a:rPr lang="en-US" dirty="0"/>
              <a:t>.   </a:t>
            </a:r>
          </a:p>
          <a:p>
            <a:pPr>
              <a:defRPr/>
            </a:pPr>
            <a:endParaRPr lang="en-US" dirty="0" smtClean="0"/>
          </a:p>
          <a:p>
            <a:pPr eaLnBrk="1" hangingPunct="1">
              <a:defRPr/>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7097B69-204B-4DDD-BE9B-56350CE6D2F0}" type="slidenum">
              <a:rPr lang="en-US">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93584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19</a:t>
            </a:fld>
            <a:endParaRPr lang="en-US" dirty="0"/>
          </a:p>
        </p:txBody>
      </p:sp>
    </p:spTree>
    <p:extLst>
      <p:ext uri="{BB962C8B-B14F-4D97-AF65-F5344CB8AC3E}">
        <p14:creationId xmlns:p14="http://schemas.microsoft.com/office/powerpoint/2010/main" val="639546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C51138E-6FC5-4639-849C-B7E2E18B54F8}" type="slidenum">
              <a:rPr lang="en-US"/>
              <a:pPr/>
              <a:t>20</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6218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21</a:t>
            </a:fld>
            <a:endParaRPr lang="en-US" dirty="0"/>
          </a:p>
        </p:txBody>
      </p:sp>
    </p:spTree>
    <p:extLst>
      <p:ext uri="{BB962C8B-B14F-4D97-AF65-F5344CB8AC3E}">
        <p14:creationId xmlns:p14="http://schemas.microsoft.com/office/powerpoint/2010/main" val="2188445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a:t>
            </a:r>
            <a:r>
              <a:rPr lang="en-US" baseline="0" dirty="0" smtClean="0"/>
              <a:t> churches, youth groups and charitable community partners were utilized to provide home remediation to our underserved asthmatic children and families throughout the western region of NC.  </a:t>
            </a:r>
          </a:p>
          <a:p>
            <a:endParaRPr lang="en-US" baseline="0" dirty="0" smtClean="0"/>
          </a:p>
          <a:p>
            <a:r>
              <a:rPr lang="en-US" baseline="0" dirty="0" smtClean="0"/>
              <a:t>Approximately, $66,000 dollars were provided in-kind over a 2 year period.  </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22</a:t>
            </a:fld>
            <a:endParaRPr lang="en-US" dirty="0"/>
          </a:p>
        </p:txBody>
      </p:sp>
    </p:spTree>
    <p:extLst>
      <p:ext uri="{BB962C8B-B14F-4D97-AF65-F5344CB8AC3E}">
        <p14:creationId xmlns:p14="http://schemas.microsoft.com/office/powerpoint/2010/main" val="2666575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a:t>
            </a:r>
            <a:r>
              <a:rPr lang="en-US" baseline="0" dirty="0" smtClean="0"/>
              <a:t> churches, youth groups and charitable community partners were utilized to provide home remediation to our underserved asthmatic children and families throughout the western region of NC.  </a:t>
            </a:r>
          </a:p>
          <a:p>
            <a:endParaRPr lang="en-US" baseline="0" dirty="0" smtClean="0"/>
          </a:p>
          <a:p>
            <a:r>
              <a:rPr lang="en-US" baseline="0" dirty="0" smtClean="0"/>
              <a:t>Approximately, $66,000 dollars were provided in-kind over a 2 year period.  </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23</a:t>
            </a:fld>
            <a:endParaRPr lang="en-US" dirty="0"/>
          </a:p>
        </p:txBody>
      </p:sp>
    </p:spTree>
    <p:extLst>
      <p:ext uri="{BB962C8B-B14F-4D97-AF65-F5344CB8AC3E}">
        <p14:creationId xmlns:p14="http://schemas.microsoft.com/office/powerpoint/2010/main" val="3103249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prong of the study involved EA conducted in child care centers and Asthma In-Services.  </a:t>
            </a:r>
          </a:p>
          <a:p>
            <a:endParaRPr lang="en-US" dirty="0" smtClean="0"/>
          </a:p>
          <a:p>
            <a:r>
              <a:rPr lang="en-US" dirty="0" smtClean="0"/>
              <a:t>From 2009-2011, approximately</a:t>
            </a:r>
            <a:r>
              <a:rPr lang="en-US" baseline="0" dirty="0" smtClean="0"/>
              <a:t> 3,500 children received “asthma friendly” environmental interventions, and 259 staff members were educated.  Of those, 93% pledged to create an “asthma friendly” environment for our children of WNC.  </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24</a:t>
            </a:fld>
            <a:endParaRPr lang="en-US" dirty="0"/>
          </a:p>
        </p:txBody>
      </p:sp>
    </p:spTree>
    <p:extLst>
      <p:ext uri="{BB962C8B-B14F-4D97-AF65-F5344CB8AC3E}">
        <p14:creationId xmlns:p14="http://schemas.microsoft.com/office/powerpoint/2010/main" val="327237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3</a:t>
            </a:fld>
            <a:endParaRPr lang="en-US" dirty="0"/>
          </a:p>
        </p:txBody>
      </p:sp>
    </p:spTree>
    <p:extLst>
      <p:ext uri="{BB962C8B-B14F-4D97-AF65-F5344CB8AC3E}">
        <p14:creationId xmlns:p14="http://schemas.microsoft.com/office/powerpoint/2010/main" val="333830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approximately</a:t>
            </a:r>
            <a:r>
              <a:rPr lang="en-US" baseline="0" dirty="0" smtClean="0"/>
              <a:t> 3,000 health care professionals, children and families received asthma education over the 2 year period.</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25</a:t>
            </a:fld>
            <a:endParaRPr lang="en-US" dirty="0"/>
          </a:p>
        </p:txBody>
      </p:sp>
    </p:spTree>
    <p:extLst>
      <p:ext uri="{BB962C8B-B14F-4D97-AF65-F5344CB8AC3E}">
        <p14:creationId xmlns:p14="http://schemas.microsoft.com/office/powerpoint/2010/main" val="251207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RADMP</a:t>
            </a:r>
            <a:r>
              <a:rPr lang="en-US" baseline="0" dirty="0" smtClean="0"/>
              <a:t> was the 2012 Premier Health Care Provider Recipient of the Environmental Protection Agency’s National Leadership Award in Asthma Management. This award is the EPA’s highest recognition a program and its leaders can receive for delivering excellent environmental asthma management as part of their comprehensive asthma care services.</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26</a:t>
            </a:fld>
            <a:endParaRPr lang="en-US" dirty="0"/>
          </a:p>
        </p:txBody>
      </p:sp>
    </p:spTree>
    <p:extLst>
      <p:ext uri="{BB962C8B-B14F-4D97-AF65-F5344CB8AC3E}">
        <p14:creationId xmlns:p14="http://schemas.microsoft.com/office/powerpoint/2010/main" val="3636037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07F0C-488B-40BC-A8B4-7C94F1EAFF9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43908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had the</a:t>
            </a:r>
            <a:r>
              <a:rPr lang="en-US" baseline="0" dirty="0" smtClean="0"/>
              <a:t> opportunity to implement 3 national asthma grant initiatives, beginning in 2007 and have had statistically significant improvements across all variables.  Including ED visits…</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34</a:t>
            </a:fld>
            <a:endParaRPr lang="en-US" dirty="0"/>
          </a:p>
        </p:txBody>
      </p:sp>
    </p:spTree>
    <p:extLst>
      <p:ext uri="{BB962C8B-B14F-4D97-AF65-F5344CB8AC3E}">
        <p14:creationId xmlns:p14="http://schemas.microsoft.com/office/powerpoint/2010/main" val="2527846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Hospitalizations</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35</a:t>
            </a:fld>
            <a:endParaRPr lang="en-US" dirty="0"/>
          </a:p>
        </p:txBody>
      </p:sp>
    </p:spTree>
    <p:extLst>
      <p:ext uri="{BB962C8B-B14F-4D97-AF65-F5344CB8AC3E}">
        <p14:creationId xmlns:p14="http://schemas.microsoft.com/office/powerpoint/2010/main" val="224027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RADMP embraces the “holistic approach” to patient care through compassion</a:t>
            </a:r>
            <a:r>
              <a:rPr lang="en-US" baseline="0" dirty="0" smtClean="0"/>
              <a:t> and patient advocacy.  Thank you!</a:t>
            </a:r>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40</a:t>
            </a:fld>
            <a:endParaRPr lang="en-US" dirty="0"/>
          </a:p>
        </p:txBody>
      </p:sp>
    </p:spTree>
    <p:extLst>
      <p:ext uri="{BB962C8B-B14F-4D97-AF65-F5344CB8AC3E}">
        <p14:creationId xmlns:p14="http://schemas.microsoft.com/office/powerpoint/2010/main" val="108910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p:txBody>
          <a:bodyPr wrap="square" numCol="1" anchor="t" anchorCtr="0" compatLnSpc="1">
            <a:prstTxWarp prst="textNoShape">
              <a:avLst/>
            </a:prstTxWarp>
            <a:normAutofit/>
          </a:bodyPr>
          <a:lstStyle/>
          <a:p>
            <a:pPr eaLnBrk="1" fontAlgn="auto" hangingPunct="1">
              <a:spcBef>
                <a:spcPts val="0"/>
              </a:spcBef>
              <a:spcAft>
                <a:spcPts val="0"/>
              </a:spcAft>
              <a:defRPr/>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FB14A7-B2D1-4E91-B3E3-C61344A2D953}" type="slidenum">
              <a:rPr lang="en-US" smtClean="0">
                <a:solidFill>
                  <a:srgbClr val="000000"/>
                </a:solidFill>
              </a:rPr>
              <a:pPr fontAlgn="base">
                <a:spcBef>
                  <a:spcPct val="0"/>
                </a:spcBef>
                <a:spcAft>
                  <a:spcPct val="0"/>
                </a:spcAft>
                <a:defRPr/>
              </a:pPr>
              <a:t>4</a:t>
            </a:fld>
            <a:endParaRPr lang="en-US" dirty="0" smtClean="0">
              <a:solidFill>
                <a:srgbClr val="000000"/>
              </a:solidFill>
            </a:endParaRPr>
          </a:p>
        </p:txBody>
      </p:sp>
    </p:spTree>
    <p:extLst>
      <p:ext uri="{BB962C8B-B14F-4D97-AF65-F5344CB8AC3E}">
        <p14:creationId xmlns:p14="http://schemas.microsoft.com/office/powerpoint/2010/main" val="3361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p:txBody>
          <a:bodyPr wrap="square" numCol="1" anchor="t" anchorCtr="0" compatLnSpc="1">
            <a:prstTxWarp prst="textNoShape">
              <a:avLst/>
            </a:prstTxWarp>
            <a:normAutofit/>
          </a:bodyPr>
          <a:lstStyle/>
          <a:p>
            <a:pPr marL="167361" indent="-167361"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C65990-7E2D-4A2E-8F54-D82929F718C0}" type="slidenum">
              <a:rPr lang="en-US" smtClean="0">
                <a:solidFill>
                  <a:srgbClr val="000000"/>
                </a:solidFill>
              </a:rPr>
              <a:pPr fontAlgn="base">
                <a:spcBef>
                  <a:spcPct val="0"/>
                </a:spcBef>
                <a:spcAft>
                  <a:spcPct val="0"/>
                </a:spcAft>
                <a:defRPr/>
              </a:pPr>
              <a:t>5</a:t>
            </a:fld>
            <a:endParaRPr lang="en-US" dirty="0" smtClean="0">
              <a:solidFill>
                <a:srgbClr val="000000"/>
              </a:solidFill>
            </a:endParaRPr>
          </a:p>
        </p:txBody>
      </p:sp>
    </p:spTree>
    <p:extLst>
      <p:ext uri="{BB962C8B-B14F-4D97-AF65-F5344CB8AC3E}">
        <p14:creationId xmlns:p14="http://schemas.microsoft.com/office/powerpoint/2010/main" val="162860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6</a:t>
            </a:fld>
            <a:endParaRPr lang="en-US" dirty="0"/>
          </a:p>
        </p:txBody>
      </p:sp>
    </p:spTree>
    <p:extLst>
      <p:ext uri="{BB962C8B-B14F-4D97-AF65-F5344CB8AC3E}">
        <p14:creationId xmlns:p14="http://schemas.microsoft.com/office/powerpoint/2010/main" val="385834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8</a:t>
            </a:fld>
            <a:endParaRPr lang="en-US" dirty="0"/>
          </a:p>
        </p:txBody>
      </p:sp>
    </p:spTree>
    <p:extLst>
      <p:ext uri="{BB962C8B-B14F-4D97-AF65-F5344CB8AC3E}">
        <p14:creationId xmlns:p14="http://schemas.microsoft.com/office/powerpoint/2010/main" val="108150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9</a:t>
            </a:fld>
            <a:endParaRPr lang="en-US" dirty="0"/>
          </a:p>
        </p:txBody>
      </p:sp>
    </p:spTree>
    <p:extLst>
      <p:ext uri="{BB962C8B-B14F-4D97-AF65-F5344CB8AC3E}">
        <p14:creationId xmlns:p14="http://schemas.microsoft.com/office/powerpoint/2010/main" val="202722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10</a:t>
            </a:fld>
            <a:endParaRPr lang="en-US" dirty="0"/>
          </a:p>
        </p:txBody>
      </p:sp>
    </p:spTree>
    <p:extLst>
      <p:ext uri="{BB962C8B-B14F-4D97-AF65-F5344CB8AC3E}">
        <p14:creationId xmlns:p14="http://schemas.microsoft.com/office/powerpoint/2010/main" val="242926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0B11F-8F6E-4DFF-9746-2814B389B2BD}" type="slidenum">
              <a:rPr lang="en-US" smtClean="0"/>
              <a:pPr/>
              <a:t>11</a:t>
            </a:fld>
            <a:endParaRPr lang="en-US" dirty="0"/>
          </a:p>
        </p:txBody>
      </p:sp>
    </p:spTree>
    <p:extLst>
      <p:ext uri="{BB962C8B-B14F-4D97-AF65-F5344CB8AC3E}">
        <p14:creationId xmlns:p14="http://schemas.microsoft.com/office/powerpoint/2010/main" val="68496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5FE305-8D44-4966-BF15-7596B82605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285BE-A3CF-4558-9FFB-A9FA35343771}"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9102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67897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5723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55077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8991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2710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3875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936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98481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17178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D122B6-007A-4274-8EA9-88C64A2DF305}"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234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5122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27603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33019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97914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84440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68316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9919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4051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18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p>
        </p:txBody>
      </p:sp>
      <p:sp>
        <p:nvSpPr>
          <p:cNvPr id="6" name="Rectangle 48"/>
          <p:cNvSpPr>
            <a:spLocks noGrp="1" noChangeArrowheads="1"/>
          </p:cNvSpPr>
          <p:nvPr>
            <p:ph type="ftr" sz="quarter" idx="11"/>
          </p:nvPr>
        </p:nvSpPr>
        <p:spPr/>
        <p:txBody>
          <a:bodyPr/>
          <a:lstStyle>
            <a:lvl1pPr>
              <a:defRPr/>
            </a:lvl1pPr>
          </a:lstStyle>
          <a:p>
            <a:endParaRPr lang="en-US" dirty="0"/>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pPr/>
              <a:t>‹#›</a:t>
            </a:fld>
            <a:endParaRPr lang="en-US" dirty="0"/>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30932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414354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09005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3740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36243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640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46694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35113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37582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441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p:txBody>
          <a:bodyPr/>
          <a:lstStyle>
            <a:lvl1pPr>
              <a:defRPr/>
            </a:lvl1pPr>
          </a:lstStyle>
          <a:p>
            <a:endParaRPr lang="en-US" dirty="0"/>
          </a:p>
        </p:txBody>
      </p:sp>
      <p:sp>
        <p:nvSpPr>
          <p:cNvPr id="4" name="Rectangle 48"/>
          <p:cNvSpPr>
            <a:spLocks noGrp="1" noChangeArrowheads="1"/>
          </p:cNvSpPr>
          <p:nvPr>
            <p:ph type="ftr" sz="quarter" idx="11"/>
          </p:nvPr>
        </p:nvSpPr>
        <p:spPr/>
        <p:txBody>
          <a:bodyPr/>
          <a:lstStyle>
            <a:lvl1pPr>
              <a:defRPr/>
            </a:lvl1pPr>
          </a:lstStyle>
          <a:p>
            <a:endParaRPr lang="en-US" dirty="0"/>
          </a:p>
        </p:txBody>
      </p:sp>
      <p:sp>
        <p:nvSpPr>
          <p:cNvPr id="5" name="Rectangle 49"/>
          <p:cNvSpPr>
            <a:spLocks noGrp="1" noChangeArrowheads="1"/>
          </p:cNvSpPr>
          <p:nvPr>
            <p:ph type="sldNum" sz="quarter" idx="12"/>
          </p:nvPr>
        </p:nvSpPr>
        <p:spPr/>
        <p:txBody>
          <a:bodyPr/>
          <a:lstStyle>
            <a:lvl1pPr>
              <a:defRPr/>
            </a:lvl1pPr>
          </a:lstStyle>
          <a:p>
            <a:fld id="{DA1120DF-3357-4511-B1B5-445B36C2D640}" type="slidenum">
              <a:rPr lang="en-US"/>
              <a:pPr/>
              <a:t>‹#›</a:t>
            </a:fld>
            <a:endParaRPr lang="en-US" dirty="0"/>
          </a:p>
        </p:txBody>
      </p:sp>
    </p:spTree>
    <p:extLst>
      <p:ext uri="{BB962C8B-B14F-4D97-AF65-F5344CB8AC3E}">
        <p14:creationId xmlns:p14="http://schemas.microsoft.com/office/powerpoint/2010/main" val="5272591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05656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43545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85949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7766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0544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583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5367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5232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1040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14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E7BF32-13F4-43FA-A1EA-D70CC672FE3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93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158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7513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2104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7897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630319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9139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0554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2719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303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8E8E4-FE0A-43E8-A10D-3549043D3E9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7572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358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305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571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5968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16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2033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754553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0424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3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533C33-BB69-40F5-BF6D-E43B25FE1002}"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2535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112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5489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2988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8192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564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094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0813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009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20480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90EC90-BAD3-4DD3-9BB6-9B3A66074A72}"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073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2020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367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05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1485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382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61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7435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736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574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DCBD76-FE08-4205-8719-F3A45E6623BD}"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48316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335401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025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1182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999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243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1794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632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62088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667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32395-3E9B-4A9F-997C-464E94D5B0A4}"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8356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2646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152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610276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39958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47543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223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2454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79569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67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74EE3-2A8C-4995-A347-62C97387A5EB}"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51938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92773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64315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1458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029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836873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685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80044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241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75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47793E-67BE-4162-9501-84E6AABE7911}"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27768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17897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7807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21207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8404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8656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77686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56113"/>
          </a:xfrm>
        </p:spPr>
        <p:txBody>
          <a:bodyPr/>
          <a:lstStyle/>
          <a:p>
            <a:pPr lvl="0"/>
            <a:endParaRPr lang="en-US" noProof="0" dirty="0" smtClean="0"/>
          </a:p>
        </p:txBody>
      </p:sp>
      <p:sp>
        <p:nvSpPr>
          <p:cNvPr id="5" name="Rectangle 47"/>
          <p:cNvSpPr>
            <a:spLocks noGrp="1" noChangeArrowheads="1"/>
          </p:cNvSpPr>
          <p:nvPr>
            <p:ph type="dt" sz="half" idx="10"/>
          </p:nvPr>
        </p:nvSpPr>
        <p:spPr/>
        <p:txBody>
          <a:bodyPr/>
          <a:lstStyle>
            <a:lvl1pPr>
              <a:defRPr/>
            </a:lvl1pPr>
          </a:lstStyle>
          <a:p>
            <a:endParaRPr lang="en-US" dirty="0">
              <a:solidFill>
                <a:prstClr val="black">
                  <a:tint val="75000"/>
                </a:prstClr>
              </a:solidFill>
            </a:endParaRPr>
          </a:p>
        </p:txBody>
      </p:sp>
      <p:sp>
        <p:nvSpPr>
          <p:cNvPr id="6" name="Rectangle 48"/>
          <p:cNvSpPr>
            <a:spLocks noGrp="1" noChangeArrowheads="1"/>
          </p:cNvSpPr>
          <p:nvPr>
            <p:ph type="ftr" sz="quarter" idx="11"/>
          </p:nvPr>
        </p:nvSpPr>
        <p:spPr/>
        <p:txBody>
          <a:bodyPr/>
          <a:lstStyle>
            <a:lvl1pPr>
              <a:defRPr/>
            </a:lvl1pPr>
          </a:lstStyle>
          <a:p>
            <a:endParaRPr lang="en-US" dirty="0">
              <a:solidFill>
                <a:prstClr val="black">
                  <a:tint val="75000"/>
                </a:prstClr>
              </a:solidFill>
            </a:endParaRPr>
          </a:p>
        </p:txBody>
      </p:sp>
      <p:sp>
        <p:nvSpPr>
          <p:cNvPr id="7" name="Rectangle 49"/>
          <p:cNvSpPr>
            <a:spLocks noGrp="1" noChangeArrowheads="1"/>
          </p:cNvSpPr>
          <p:nvPr>
            <p:ph type="sldNum" sz="quarter" idx="12"/>
          </p:nvPr>
        </p:nvSpPr>
        <p:spPr/>
        <p:txBody>
          <a:bodyPr/>
          <a:lstStyle>
            <a:lvl1pPr>
              <a:defRPr/>
            </a:lvl1pPr>
          </a:lstStyle>
          <a:p>
            <a:fld id="{3C268146-347E-41F5-82D2-8C542A73FBE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34526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32069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E7A-CA34-4250-9B60-42AB23401F6B}"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EB145-8271-4CCC-ADCC-EC696756EE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467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70058-FD59-4D07-880A-BBABFCAE51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109285787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329184822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4256251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35830768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232727377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38910473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49481580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382054960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424593260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EDE6E7A-CA34-4250-9B60-42AB23401F6B}" type="datetimeFigureOut">
              <a:rPr lang="en-US" b="0" smtClean="0">
                <a:solidFill>
                  <a:prstClr val="black">
                    <a:tint val="75000"/>
                  </a:prstClr>
                </a:solidFill>
                <a:latin typeface="Calibri"/>
              </a:rPr>
              <a:pPr eaLnBrk="1" fontAlgn="auto" hangingPunct="1">
                <a:spcBef>
                  <a:spcPts val="0"/>
                </a:spcBef>
                <a:spcAft>
                  <a:spcPts val="0"/>
                </a:spcAft>
              </a:pPr>
              <a:t>9/6/2016</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CEB145-8271-4CCC-ADCC-EC696756EE02}" type="slidenum">
              <a:rPr lang="en-US" b="0" smtClean="0">
                <a:solidFill>
                  <a:prstClr val="black">
                    <a:tint val="75000"/>
                  </a:prstClr>
                </a:solidFill>
                <a:latin typeface="Calibri"/>
              </a:rPr>
              <a:pPr eaLnBrk="1" fontAlgn="auto" hangingPunct="1">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71915367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910" y="137687"/>
            <a:ext cx="2418750" cy="1842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06" y="143844"/>
            <a:ext cx="2350295" cy="1754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p:cNvPicPr>
            <a:picLocks noChangeAspect="1" noChangeArrowheads="1"/>
          </p:cNvPicPr>
          <p:nvPr/>
        </p:nvPicPr>
        <p:blipFill>
          <a:blip r:embed="rId5" cstate="print"/>
          <a:srcRect/>
          <a:stretch>
            <a:fillRect/>
          </a:stretch>
        </p:blipFill>
        <p:spPr bwMode="auto">
          <a:xfrm>
            <a:off x="2688929" y="228600"/>
            <a:ext cx="3295820" cy="1823374"/>
          </a:xfrm>
          <a:prstGeom prst="rect">
            <a:avLst/>
          </a:prstGeom>
          <a:noFill/>
          <a:ln w="9525">
            <a:noFill/>
            <a:miter lim="800000"/>
            <a:headEnd/>
            <a:tailEnd/>
          </a:ln>
        </p:spPr>
      </p:pic>
      <p:pic>
        <p:nvPicPr>
          <p:cNvPr id="7" name="Picture 9"/>
          <p:cNvPicPr>
            <a:picLocks noChangeAspect="1"/>
          </p:cNvPicPr>
          <p:nvPr/>
        </p:nvPicPr>
        <p:blipFill>
          <a:blip r:embed="rId6" cstate="print">
            <a:extLst>
              <a:ext uri="{28A0092B-C50C-407E-A947-70E740481C1C}">
                <a14:useLocalDpi xmlns:a14="http://schemas.microsoft.com/office/drawing/2010/main" val="0"/>
              </a:ext>
            </a:extLst>
          </a:blip>
          <a:srcRect b="7358"/>
          <a:stretch>
            <a:fillRect/>
          </a:stretch>
        </p:blipFill>
        <p:spPr bwMode="auto">
          <a:xfrm>
            <a:off x="6115633" y="4399940"/>
            <a:ext cx="2968697" cy="1833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l="3709" t="3217" r="10948" b="9778"/>
          <a:stretch>
            <a:fillRect/>
          </a:stretch>
        </p:blipFill>
        <p:spPr bwMode="auto">
          <a:xfrm>
            <a:off x="12700" y="4399940"/>
            <a:ext cx="2662089" cy="182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8" cstate="print">
            <a:extLst>
              <a:ext uri="{28A0092B-C50C-407E-A947-70E740481C1C}">
                <a14:useLocalDpi xmlns:a14="http://schemas.microsoft.com/office/drawing/2010/main" val="0"/>
              </a:ext>
            </a:extLst>
          </a:blip>
          <a:srcRect l="11108" t="14449" r="10947" b="2673"/>
          <a:stretch>
            <a:fillRect/>
          </a:stretch>
        </p:blipFill>
        <p:spPr bwMode="auto">
          <a:xfrm>
            <a:off x="2797894" y="4336414"/>
            <a:ext cx="3143833" cy="2506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stretch>
            <a:fillRect/>
          </a:stretch>
        </p:blipFill>
        <p:spPr>
          <a:xfrm>
            <a:off x="270899" y="2044119"/>
            <a:ext cx="8602202" cy="2292295"/>
          </a:xfrm>
          <a:prstGeom prst="rect">
            <a:avLst/>
          </a:prstGeom>
        </p:spPr>
      </p:pic>
    </p:spTree>
    <p:extLst>
      <p:ext uri="{BB962C8B-B14F-4D97-AF65-F5344CB8AC3E}">
        <p14:creationId xmlns:p14="http://schemas.microsoft.com/office/powerpoint/2010/main" val="18024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295400"/>
            <a:ext cx="8229600" cy="914400"/>
          </a:xfrm>
        </p:spPr>
        <p:txBody>
          <a:bodyPr>
            <a:normAutofit/>
          </a:bodyPr>
          <a:lstStyle/>
          <a:p>
            <a:pPr eaLnBrk="1" hangingPunct="1">
              <a:defRPr/>
            </a:pPr>
            <a:r>
              <a:rPr lang="en-US" sz="4000" b="1" dirty="0" smtClean="0">
                <a:solidFill>
                  <a:srgbClr val="4F81BD"/>
                </a:solidFill>
              </a:rPr>
              <a:t>Environmental Assessment </a:t>
            </a:r>
          </a:p>
        </p:txBody>
      </p:sp>
      <p:pic>
        <p:nvPicPr>
          <p:cNvPr id="6" name="Picture 2"/>
          <p:cNvPicPr>
            <a:picLocks noChangeAspect="1"/>
          </p:cNvPicPr>
          <p:nvPr/>
        </p:nvPicPr>
        <p:blipFill>
          <a:blip r:embed="rId3" cstate="print"/>
          <a:srcRect l="78530"/>
          <a:stretch>
            <a:fillRect/>
          </a:stretch>
        </p:blipFill>
        <p:spPr bwMode="auto">
          <a:xfrm>
            <a:off x="2895600" y="2209800"/>
            <a:ext cx="3124200" cy="3721782"/>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7162800" y="381000"/>
            <a:ext cx="1752600" cy="9696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143000"/>
            <a:ext cx="8229600" cy="990600"/>
          </a:xfrm>
        </p:spPr>
        <p:txBody>
          <a:bodyPr>
            <a:normAutofit/>
          </a:bodyPr>
          <a:lstStyle/>
          <a:p>
            <a:pPr eaLnBrk="1" hangingPunct="1">
              <a:defRPr/>
            </a:pPr>
            <a:r>
              <a:rPr lang="en-US" sz="4000" b="1" dirty="0" smtClean="0">
                <a:solidFill>
                  <a:srgbClr val="4F81BD"/>
                </a:solidFill>
              </a:rPr>
              <a:t>Social Determinants of Health</a:t>
            </a:r>
          </a:p>
        </p:txBody>
      </p:sp>
      <p:sp>
        <p:nvSpPr>
          <p:cNvPr id="24579" name="Rectangle 3"/>
          <p:cNvSpPr>
            <a:spLocks noGrp="1" noChangeArrowheads="1"/>
          </p:cNvSpPr>
          <p:nvPr>
            <p:ph idx="1"/>
          </p:nvPr>
        </p:nvSpPr>
        <p:spPr>
          <a:xfrm>
            <a:off x="1066800" y="2667001"/>
            <a:ext cx="7010400" cy="3389313"/>
          </a:xfrm>
        </p:spPr>
        <p:txBody>
          <a:bodyPr>
            <a:normAutofit/>
          </a:bodyPr>
          <a:lstStyle/>
          <a:p>
            <a:pPr eaLnBrk="1" hangingPunct="1"/>
            <a:r>
              <a:rPr lang="en-US" sz="2800" dirty="0" smtClean="0"/>
              <a:t>Environmental </a:t>
            </a:r>
          </a:p>
          <a:p>
            <a:pPr eaLnBrk="1" hangingPunct="1"/>
            <a:r>
              <a:rPr lang="en-US" sz="2800" dirty="0" smtClean="0"/>
              <a:t>Financial</a:t>
            </a:r>
          </a:p>
          <a:p>
            <a:pPr eaLnBrk="1" hangingPunct="1"/>
            <a:r>
              <a:rPr lang="en-US" sz="2800" dirty="0" smtClean="0"/>
              <a:t>Social</a:t>
            </a:r>
          </a:p>
          <a:p>
            <a:pPr eaLnBrk="1" hangingPunct="1"/>
            <a:r>
              <a:rPr lang="en-US" sz="2800" dirty="0" smtClean="0"/>
              <a:t>Community Resources</a:t>
            </a:r>
          </a:p>
        </p:txBody>
      </p:sp>
      <p:pic>
        <p:nvPicPr>
          <p:cNvPr id="6" name="Picture 1"/>
          <p:cNvPicPr>
            <a:picLocks noChangeAspect="1" noChangeArrowheads="1"/>
          </p:cNvPicPr>
          <p:nvPr/>
        </p:nvPicPr>
        <p:blipFill>
          <a:blip r:embed="rId3" cstate="print"/>
          <a:srcRect/>
          <a:stretch>
            <a:fillRect/>
          </a:stretch>
        </p:blipFill>
        <p:spPr bwMode="auto">
          <a:xfrm>
            <a:off x="6940826" y="5635275"/>
            <a:ext cx="1981200" cy="109607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r="24000"/>
          <a:stretch>
            <a:fillRect/>
          </a:stretch>
        </p:blipFill>
        <p:spPr bwMode="auto">
          <a:xfrm>
            <a:off x="5156200" y="2114550"/>
            <a:ext cx="3378200" cy="2990850"/>
          </a:xfrm>
          <a:prstGeom prst="rect">
            <a:avLst/>
          </a:prstGeom>
          <a:noFill/>
          <a:ln w="9525">
            <a:noFill/>
            <a:miter lim="800000"/>
            <a:headEnd/>
            <a:tailEnd/>
          </a:ln>
          <a:effectLst/>
        </p:spPr>
      </p:pic>
    </p:spTree>
    <p:extLst>
      <p:ext uri="{BB962C8B-B14F-4D97-AF65-F5344CB8AC3E}">
        <p14:creationId xmlns:p14="http://schemas.microsoft.com/office/powerpoint/2010/main" val="3140950336"/>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acker barrel.JPG"/>
          <p:cNvPicPr>
            <a:picLocks noChangeAspect="1"/>
          </p:cNvPicPr>
          <p:nvPr/>
        </p:nvPicPr>
        <p:blipFill>
          <a:blip r:embed="rId3" cstate="print"/>
          <a:stretch>
            <a:fillRect/>
          </a:stretch>
        </p:blipFill>
        <p:spPr>
          <a:xfrm>
            <a:off x="990600" y="304800"/>
            <a:ext cx="3200400" cy="4267200"/>
          </a:xfrm>
          <a:prstGeom prst="rect">
            <a:avLst/>
          </a:prstGeom>
        </p:spPr>
      </p:pic>
      <p:pic>
        <p:nvPicPr>
          <p:cNvPr id="9" name="Content Placeholder 8" descr="lowes.JPG"/>
          <p:cNvPicPr>
            <a:picLocks noGrp="1" noChangeAspect="1"/>
          </p:cNvPicPr>
          <p:nvPr>
            <p:ph idx="1"/>
          </p:nvPr>
        </p:nvPicPr>
        <p:blipFill>
          <a:blip r:embed="rId4" cstate="print"/>
          <a:stretch>
            <a:fillRect/>
          </a:stretch>
        </p:blipFill>
        <p:spPr>
          <a:xfrm>
            <a:off x="990601" y="3581401"/>
            <a:ext cx="3901017" cy="3078163"/>
          </a:xfrm>
        </p:spPr>
      </p:pic>
      <p:pic>
        <p:nvPicPr>
          <p:cNvPr id="8" name="Content Placeholder 6" descr="ATT78044-3.jpeg"/>
          <p:cNvPicPr>
            <a:picLocks noChangeAspect="1"/>
          </p:cNvPicPr>
          <p:nvPr/>
        </p:nvPicPr>
        <p:blipFill>
          <a:blip r:embed="rId5" cstate="print"/>
          <a:srcRect l="6173" r="-15740"/>
          <a:stretch>
            <a:fillRect/>
          </a:stretch>
        </p:blipFill>
        <p:spPr>
          <a:xfrm>
            <a:off x="4191000" y="304800"/>
            <a:ext cx="5257800" cy="3599022"/>
          </a:xfrm>
          <a:prstGeom prst="rect">
            <a:avLst/>
          </a:prstGeom>
        </p:spPr>
      </p:pic>
      <p:pic>
        <p:nvPicPr>
          <p:cNvPr id="6" name="Picture 5" descr="eblen.JPG"/>
          <p:cNvPicPr>
            <a:picLocks noChangeAspect="1"/>
          </p:cNvPicPr>
          <p:nvPr/>
        </p:nvPicPr>
        <p:blipFill>
          <a:blip r:embed="rId6" cstate="print"/>
          <a:stretch>
            <a:fillRect/>
          </a:stretch>
        </p:blipFill>
        <p:spPr>
          <a:xfrm>
            <a:off x="3810000" y="3581400"/>
            <a:ext cx="2590800" cy="3048000"/>
          </a:xfrm>
          <a:prstGeom prst="rect">
            <a:avLst/>
          </a:prstGeom>
        </p:spPr>
      </p:pic>
      <p:pic>
        <p:nvPicPr>
          <p:cNvPr id="7" name="Picture 6" descr="chickfila.JPG"/>
          <p:cNvPicPr>
            <a:picLocks noChangeAspect="1"/>
          </p:cNvPicPr>
          <p:nvPr/>
        </p:nvPicPr>
        <p:blipFill>
          <a:blip r:embed="rId7" cstate="print"/>
          <a:stretch>
            <a:fillRect/>
          </a:stretch>
        </p:blipFill>
        <p:spPr>
          <a:xfrm>
            <a:off x="6400800" y="3581400"/>
            <a:ext cx="2286000" cy="3124200"/>
          </a:xfrm>
          <a:prstGeom prst="rect">
            <a:avLst/>
          </a:prstGeom>
        </p:spPr>
      </p:pic>
    </p:spTree>
    <p:extLst>
      <p:ext uri="{BB962C8B-B14F-4D97-AF65-F5344CB8AC3E}">
        <p14:creationId xmlns:p14="http://schemas.microsoft.com/office/powerpoint/2010/main" val="906787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l="9610" r="12592"/>
          <a:stretch>
            <a:fillRect/>
          </a:stretch>
        </p:blipFill>
        <p:spPr bwMode="auto">
          <a:xfrm>
            <a:off x="228600" y="3276601"/>
            <a:ext cx="4114800" cy="3205460"/>
          </a:xfrm>
          <a:prstGeom prst="rect">
            <a:avLst/>
          </a:prstGeom>
          <a:noFill/>
          <a:ln w="9525">
            <a:noFill/>
            <a:miter lim="800000"/>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4343400" y="3200400"/>
            <a:ext cx="3505200" cy="3211128"/>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srcRect/>
          <a:stretch>
            <a:fillRect/>
          </a:stretch>
        </p:blipFill>
        <p:spPr bwMode="auto">
          <a:xfrm>
            <a:off x="0" y="0"/>
            <a:ext cx="4674653" cy="3200400"/>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l="-1332" r="-1332"/>
          <a:stretch>
            <a:fillRect/>
          </a:stretch>
        </p:blipFill>
        <p:spPr bwMode="auto">
          <a:xfrm>
            <a:off x="4648200" y="0"/>
            <a:ext cx="4495800" cy="3284388"/>
          </a:xfrm>
          <a:prstGeom prst="rect">
            <a:avLst/>
          </a:prstGeom>
          <a:noFill/>
          <a:ln w="9525">
            <a:noFill/>
            <a:miter lim="800000"/>
            <a:headEnd/>
            <a:tailEnd/>
          </a:ln>
          <a:effectLst/>
        </p:spPr>
      </p:pic>
      <p:pic>
        <p:nvPicPr>
          <p:cNvPr id="7" name="Picture 6" descr="MCH_Logo_Final.jpg"/>
          <p:cNvPicPr>
            <a:picLocks noChangeAspect="1"/>
          </p:cNvPicPr>
          <p:nvPr/>
        </p:nvPicPr>
        <p:blipFill>
          <a:blip r:embed="rId6" cstate="print"/>
          <a:stretch>
            <a:fillRect/>
          </a:stretch>
        </p:blipFill>
        <p:spPr>
          <a:xfrm>
            <a:off x="7772400" y="6019800"/>
            <a:ext cx="1239836" cy="581855"/>
          </a:xfrm>
          <a:prstGeom prst="rect">
            <a:avLst/>
          </a:prstGeom>
        </p:spPr>
      </p:pic>
    </p:spTree>
    <p:extLst>
      <p:ext uri="{BB962C8B-B14F-4D97-AF65-F5344CB8AC3E}">
        <p14:creationId xmlns:p14="http://schemas.microsoft.com/office/powerpoint/2010/main" val="1202149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ME REMEDIATION (2).JPG"/>
          <p:cNvPicPr>
            <a:picLocks noGrp="1" noChangeAspect="1"/>
          </p:cNvPicPr>
          <p:nvPr>
            <p:ph idx="1"/>
          </p:nvPr>
        </p:nvPicPr>
        <p:blipFill>
          <a:blip r:embed="rId2" cstate="print"/>
          <a:stretch>
            <a:fillRect/>
          </a:stretch>
        </p:blipFill>
        <p:spPr>
          <a:xfrm>
            <a:off x="108732" y="381001"/>
            <a:ext cx="3842896" cy="2943715"/>
          </a:xfrm>
          <a:prstGeom prst="rect">
            <a:avLst/>
          </a:prstGeom>
        </p:spPr>
      </p:pic>
      <p:pic>
        <p:nvPicPr>
          <p:cNvPr id="5" name="Picture 2"/>
          <p:cNvPicPr>
            <a:picLocks noChangeAspect="1" noChangeArrowheads="1"/>
          </p:cNvPicPr>
          <p:nvPr/>
        </p:nvPicPr>
        <p:blipFill>
          <a:blip r:embed="rId3" cstate="print">
            <a:lum/>
          </a:blip>
          <a:srcRect/>
          <a:stretch>
            <a:fillRect/>
          </a:stretch>
        </p:blipFill>
        <p:spPr bwMode="auto">
          <a:xfrm>
            <a:off x="3962400" y="381000"/>
            <a:ext cx="5008605" cy="3048000"/>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3657602" y="3581400"/>
            <a:ext cx="4095799" cy="2819401"/>
          </a:xfrm>
          <a:prstGeom prst="rect">
            <a:avLst/>
          </a:prstGeom>
          <a:noFill/>
          <a:ln w="9525">
            <a:noFill/>
            <a:miter lim="800000"/>
            <a:headEnd/>
            <a:tailEnd/>
          </a:ln>
          <a:effectLst/>
        </p:spPr>
      </p:pic>
      <p:pic>
        <p:nvPicPr>
          <p:cNvPr id="7" name="Picture 6" descr="ATT05855.jpeg"/>
          <p:cNvPicPr>
            <a:picLocks noChangeAspect="1"/>
          </p:cNvPicPr>
          <p:nvPr/>
        </p:nvPicPr>
        <p:blipFill>
          <a:blip r:embed="rId5" cstate="print"/>
          <a:srcRect r="16981" b="1887"/>
          <a:stretch>
            <a:fillRect/>
          </a:stretch>
        </p:blipFill>
        <p:spPr>
          <a:xfrm>
            <a:off x="228601" y="3387436"/>
            <a:ext cx="3395049" cy="3009248"/>
          </a:xfrm>
          <a:prstGeom prst="rect">
            <a:avLst/>
          </a:prstGeom>
        </p:spPr>
      </p:pic>
      <p:pic>
        <p:nvPicPr>
          <p:cNvPr id="9" name="Picture 8" descr="MCH_Logo_Final.jpg"/>
          <p:cNvPicPr>
            <a:picLocks noChangeAspect="1"/>
          </p:cNvPicPr>
          <p:nvPr/>
        </p:nvPicPr>
        <p:blipFill>
          <a:blip r:embed="rId6" cstate="print"/>
          <a:stretch>
            <a:fillRect/>
          </a:stretch>
        </p:blipFill>
        <p:spPr>
          <a:xfrm>
            <a:off x="7772400" y="6172200"/>
            <a:ext cx="1239836" cy="581855"/>
          </a:xfrm>
          <a:prstGeom prst="rect">
            <a:avLst/>
          </a:prstGeom>
        </p:spPr>
      </p:pic>
    </p:spTree>
    <p:extLst>
      <p:ext uri="{BB962C8B-B14F-4D97-AF65-F5344CB8AC3E}">
        <p14:creationId xmlns:p14="http://schemas.microsoft.com/office/powerpoint/2010/main" val="2034364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5345" r="-15345"/>
          <a:stretch>
            <a:fillRect/>
          </a:stretch>
        </p:blipFill>
        <p:spPr bwMode="auto">
          <a:xfrm>
            <a:off x="381000" y="1371600"/>
            <a:ext cx="8036198" cy="4419600"/>
          </a:xfrm>
          <a:prstGeom prst="rect">
            <a:avLst/>
          </a:prstGeom>
          <a:noFill/>
          <a:ln w="9525">
            <a:noFill/>
            <a:miter lim="800000"/>
            <a:headEnd/>
            <a:tailEnd/>
          </a:ln>
          <a:effectLst/>
        </p:spPr>
      </p:pic>
      <p:pic>
        <p:nvPicPr>
          <p:cNvPr id="5" name="Picture 4" descr="MCH_Logo_Final.jpg"/>
          <p:cNvPicPr>
            <a:picLocks noChangeAspect="1"/>
          </p:cNvPicPr>
          <p:nvPr/>
        </p:nvPicPr>
        <p:blipFill>
          <a:blip r:embed="rId4" cstate="print"/>
          <a:stretch>
            <a:fillRect/>
          </a:stretch>
        </p:blipFill>
        <p:spPr>
          <a:xfrm>
            <a:off x="7391400" y="6019800"/>
            <a:ext cx="1408616" cy="661063"/>
          </a:xfrm>
          <a:prstGeom prst="rect">
            <a:avLst/>
          </a:prstGeom>
        </p:spPr>
      </p:pic>
    </p:spTree>
    <p:extLst>
      <p:ext uri="{BB962C8B-B14F-4D97-AF65-F5344CB8AC3E}">
        <p14:creationId xmlns:p14="http://schemas.microsoft.com/office/powerpoint/2010/main" val="32284058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8187" r="-18187"/>
          <a:stretch>
            <a:fillRect/>
          </a:stretch>
        </p:blipFill>
        <p:spPr bwMode="auto">
          <a:xfrm>
            <a:off x="-1121598" y="228600"/>
            <a:ext cx="11027599" cy="6019800"/>
          </a:xfrm>
          <a:prstGeom prst="rect">
            <a:avLst/>
          </a:prstGeom>
          <a:noFill/>
          <a:ln w="9525">
            <a:noFill/>
            <a:miter lim="800000"/>
            <a:headEnd/>
            <a:tailEnd/>
          </a:ln>
          <a:effectLst/>
        </p:spPr>
      </p:pic>
      <p:pic>
        <p:nvPicPr>
          <p:cNvPr id="4" name="Picture 3" descr="MCH_Logo_Final.jpg"/>
          <p:cNvPicPr>
            <a:picLocks noChangeAspect="1"/>
          </p:cNvPicPr>
          <p:nvPr/>
        </p:nvPicPr>
        <p:blipFill>
          <a:blip r:embed="rId3" cstate="print"/>
          <a:stretch>
            <a:fillRect/>
          </a:stretch>
        </p:blipFill>
        <p:spPr>
          <a:xfrm>
            <a:off x="381000" y="6196937"/>
            <a:ext cx="1408616" cy="661063"/>
          </a:xfrm>
          <a:prstGeom prst="rect">
            <a:avLst/>
          </a:prstGeom>
        </p:spPr>
      </p:pic>
    </p:spTree>
    <p:extLst>
      <p:ext uri="{BB962C8B-B14F-4D97-AF65-F5344CB8AC3E}">
        <p14:creationId xmlns:p14="http://schemas.microsoft.com/office/powerpoint/2010/main" val="2209979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838200"/>
            <a:ext cx="8229600" cy="579438"/>
          </a:xfrm>
        </p:spPr>
        <p:txBody>
          <a:bodyPr>
            <a:normAutofit fontScale="90000"/>
          </a:bodyPr>
          <a:lstStyle/>
          <a:p>
            <a:pPr eaLnBrk="1" hangingPunct="1">
              <a:defRPr/>
            </a:pPr>
            <a:r>
              <a:rPr lang="en-US" b="1" dirty="0" smtClean="0">
                <a:solidFill>
                  <a:srgbClr val="4F81BD"/>
                </a:solidFill>
              </a:rPr>
              <a:t>Health Promotion</a:t>
            </a:r>
          </a:p>
        </p:txBody>
      </p:sp>
      <p:sp>
        <p:nvSpPr>
          <p:cNvPr id="26627" name="Rectangle 3"/>
          <p:cNvSpPr>
            <a:spLocks noGrp="1" noChangeArrowheads="1"/>
          </p:cNvSpPr>
          <p:nvPr>
            <p:ph idx="1"/>
          </p:nvPr>
        </p:nvSpPr>
        <p:spPr>
          <a:xfrm>
            <a:off x="990600" y="2286001"/>
            <a:ext cx="7696200" cy="3694112"/>
          </a:xfrm>
        </p:spPr>
        <p:txBody>
          <a:bodyPr/>
          <a:lstStyle/>
          <a:p>
            <a:pPr eaLnBrk="1" hangingPunct="1"/>
            <a:r>
              <a:rPr lang="en-US" sz="2800" dirty="0" smtClean="0"/>
              <a:t>World Asthma Day</a:t>
            </a:r>
          </a:p>
          <a:p>
            <a:pPr eaLnBrk="1" hangingPunct="1"/>
            <a:r>
              <a:rPr lang="en-US" sz="2800" dirty="0" smtClean="0"/>
              <a:t>Fit Together</a:t>
            </a:r>
          </a:p>
          <a:p>
            <a:pPr eaLnBrk="1" hangingPunct="1"/>
            <a:r>
              <a:rPr lang="en-US" sz="2800" dirty="0" smtClean="0"/>
              <a:t>Environmental </a:t>
            </a:r>
          </a:p>
          <a:p>
            <a:pPr eaLnBrk="1" hangingPunct="1">
              <a:buFontTx/>
              <a:buNone/>
            </a:pPr>
            <a:r>
              <a:rPr lang="en-US" sz="2800" dirty="0" smtClean="0"/>
              <a:t>     Assessments</a:t>
            </a:r>
          </a:p>
          <a:p>
            <a:pPr eaLnBrk="1" hangingPunct="1"/>
            <a:r>
              <a:rPr lang="en-US" sz="2800" dirty="0" smtClean="0"/>
              <a:t>Health Fairs</a:t>
            </a:r>
          </a:p>
          <a:p>
            <a:pPr eaLnBrk="1" hangingPunct="1"/>
            <a:r>
              <a:rPr lang="en-US" sz="2800" dirty="0" smtClean="0"/>
              <a:t>Asthma In-services</a:t>
            </a:r>
          </a:p>
          <a:p>
            <a:pPr eaLnBrk="1" hangingPunct="1"/>
            <a:endParaRPr lang="en-US" dirty="0" smtClean="0"/>
          </a:p>
        </p:txBody>
      </p:sp>
      <p:pic>
        <p:nvPicPr>
          <p:cNvPr id="1026" name="Picture 2" descr="F:\EPA Pictures\World Asthma Day event 1.JPG"/>
          <p:cNvPicPr>
            <a:picLocks noChangeAspect="1" noChangeArrowheads="1"/>
          </p:cNvPicPr>
          <p:nvPr/>
        </p:nvPicPr>
        <p:blipFill>
          <a:blip r:embed="rId3" cstate="print"/>
          <a:srcRect l="7200" r="19200"/>
          <a:stretch>
            <a:fillRect/>
          </a:stretch>
        </p:blipFill>
        <p:spPr bwMode="auto">
          <a:xfrm>
            <a:off x="4495800" y="1828800"/>
            <a:ext cx="4374491" cy="3962400"/>
          </a:xfrm>
          <a:prstGeom prst="rect">
            <a:avLst/>
          </a:prstGeom>
          <a:noFill/>
        </p:spPr>
      </p:pic>
      <p:pic>
        <p:nvPicPr>
          <p:cNvPr id="7" name="Picture 1"/>
          <p:cNvPicPr>
            <a:picLocks noChangeAspect="1" noChangeArrowheads="1"/>
          </p:cNvPicPr>
          <p:nvPr/>
        </p:nvPicPr>
        <p:blipFill>
          <a:blip r:embed="rId4" cstate="print"/>
          <a:srcRect/>
          <a:stretch>
            <a:fillRect/>
          </a:stretch>
        </p:blipFill>
        <p:spPr bwMode="auto">
          <a:xfrm>
            <a:off x="1" y="0"/>
            <a:ext cx="2286000" cy="1066801"/>
          </a:xfrm>
          <a:prstGeom prst="rect">
            <a:avLst/>
          </a:prstGeom>
          <a:noFill/>
          <a:ln w="9525">
            <a:noFill/>
            <a:miter lim="800000"/>
            <a:headEnd/>
            <a:tailEnd/>
          </a:ln>
        </p:spPr>
      </p:pic>
    </p:spTree>
    <p:extLst>
      <p:ext uri="{BB962C8B-B14F-4D97-AF65-F5344CB8AC3E}">
        <p14:creationId xmlns:p14="http://schemas.microsoft.com/office/powerpoint/2010/main" val="2423231317"/>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2"/>
          <p:cNvSpPr txBox="1">
            <a:spLocks/>
          </p:cNvSpPr>
          <p:nvPr/>
        </p:nvSpPr>
        <p:spPr bwMode="auto">
          <a:xfrm>
            <a:off x="457200" y="1170604"/>
            <a:ext cx="8424863" cy="4887912"/>
          </a:xfrm>
          <a:prstGeom prst="rect">
            <a:avLst/>
          </a:prstGeom>
          <a:noFill/>
          <a:ln w="9525">
            <a:noFill/>
            <a:miter lim="800000"/>
            <a:headEnd/>
            <a:tailEnd/>
          </a:ln>
        </p:spPr>
        <p:txBody>
          <a:bodyPr/>
          <a:lstStyle/>
          <a:p>
            <a:pPr>
              <a:spcBef>
                <a:spcPts val="600"/>
              </a:spcBef>
              <a:defRPr/>
            </a:pPr>
            <a:r>
              <a:rPr lang="en-US" sz="3200" b="1" dirty="0" smtClean="0">
                <a:solidFill>
                  <a:prstClr val="black"/>
                </a:solidFill>
                <a:latin typeface="+mn-lt"/>
              </a:rPr>
              <a:t>     Collect </a:t>
            </a:r>
            <a:r>
              <a:rPr lang="en-US" sz="3200" b="1" dirty="0">
                <a:solidFill>
                  <a:prstClr val="black"/>
                </a:solidFill>
                <a:latin typeface="+mn-lt"/>
              </a:rPr>
              <a:t>health data</a:t>
            </a:r>
          </a:p>
          <a:p>
            <a:pPr marL="800100" lvl="1" indent="-342900">
              <a:spcBef>
                <a:spcPts val="600"/>
              </a:spcBef>
              <a:buFont typeface="Arial" charset="0"/>
              <a:buChar char="•"/>
              <a:defRPr/>
            </a:pPr>
            <a:r>
              <a:rPr lang="en-US" sz="2200" b="0" dirty="0">
                <a:solidFill>
                  <a:prstClr val="black"/>
                </a:solidFill>
              </a:rPr>
              <a:t>Level of Severity</a:t>
            </a:r>
          </a:p>
          <a:p>
            <a:pPr marL="800100" lvl="1" indent="-342900">
              <a:spcBef>
                <a:spcPts val="600"/>
              </a:spcBef>
              <a:buFont typeface="Arial" charset="0"/>
              <a:buChar char="•"/>
              <a:defRPr/>
            </a:pPr>
            <a:r>
              <a:rPr lang="en-US" sz="2200" b="0" dirty="0">
                <a:solidFill>
                  <a:prstClr val="black"/>
                </a:solidFill>
              </a:rPr>
              <a:t>Level of Control</a:t>
            </a:r>
          </a:p>
          <a:p>
            <a:pPr marL="800100" lvl="1" indent="-342900">
              <a:spcBef>
                <a:spcPts val="600"/>
              </a:spcBef>
              <a:buFont typeface="Arial" charset="0"/>
              <a:buChar char="•"/>
              <a:defRPr/>
            </a:pPr>
            <a:r>
              <a:rPr lang="en-US" sz="2200" b="0" dirty="0">
                <a:solidFill>
                  <a:prstClr val="black"/>
                </a:solidFill>
              </a:rPr>
              <a:t>Environmental trigger exposure </a:t>
            </a:r>
          </a:p>
          <a:p>
            <a:pPr marL="800100" lvl="1" indent="-342900">
              <a:spcBef>
                <a:spcPct val="20000"/>
              </a:spcBef>
              <a:buFont typeface="Arial" charset="0"/>
              <a:buChar char="•"/>
              <a:defRPr/>
            </a:pPr>
            <a:r>
              <a:rPr lang="en-US" sz="2200" b="0" dirty="0">
                <a:solidFill>
                  <a:prstClr val="black"/>
                </a:solidFill>
              </a:rPr>
              <a:t>ED visits</a:t>
            </a:r>
          </a:p>
          <a:p>
            <a:pPr marL="800100" lvl="1" indent="-342900">
              <a:spcBef>
                <a:spcPct val="20000"/>
              </a:spcBef>
              <a:buFont typeface="Arial" charset="0"/>
              <a:buChar char="•"/>
              <a:defRPr/>
            </a:pPr>
            <a:r>
              <a:rPr lang="en-US" sz="2200" b="0" dirty="0">
                <a:solidFill>
                  <a:prstClr val="black"/>
                </a:solidFill>
              </a:rPr>
              <a:t>Hospitalizations</a:t>
            </a:r>
          </a:p>
          <a:p>
            <a:pPr marL="800100" lvl="1" indent="-342900">
              <a:spcBef>
                <a:spcPct val="20000"/>
              </a:spcBef>
              <a:buFont typeface="Arial" charset="0"/>
              <a:buChar char="•"/>
              <a:defRPr/>
            </a:pPr>
            <a:r>
              <a:rPr lang="en-US" sz="2200" b="0" dirty="0">
                <a:solidFill>
                  <a:prstClr val="black"/>
                </a:solidFill>
              </a:rPr>
              <a:t>Lung spirometry and exhaled nitric oxide</a:t>
            </a:r>
          </a:p>
          <a:p>
            <a:pPr marL="800100" lvl="1" indent="-342900">
              <a:spcBef>
                <a:spcPct val="20000"/>
              </a:spcBef>
              <a:buFont typeface="Arial" charset="0"/>
              <a:buChar char="•"/>
              <a:defRPr/>
            </a:pPr>
            <a:r>
              <a:rPr lang="en-US" sz="2200" b="0" dirty="0">
                <a:solidFill>
                  <a:prstClr val="black"/>
                </a:solidFill>
              </a:rPr>
              <a:t>Quality of Life Questionnaires</a:t>
            </a:r>
          </a:p>
          <a:p>
            <a:pPr marL="800100" lvl="1" indent="-342900">
              <a:spcBef>
                <a:spcPct val="20000"/>
              </a:spcBef>
              <a:buFont typeface="Arial" charset="0"/>
              <a:buChar char="•"/>
              <a:defRPr/>
            </a:pPr>
            <a:r>
              <a:rPr lang="en-US" sz="2200" b="0" dirty="0">
                <a:solidFill>
                  <a:prstClr val="black"/>
                </a:solidFill>
              </a:rPr>
              <a:t>Missed school days</a:t>
            </a:r>
          </a:p>
          <a:p>
            <a:pPr marL="800100" lvl="1" indent="-342900">
              <a:spcBef>
                <a:spcPct val="20000"/>
              </a:spcBef>
              <a:buFont typeface="Arial" charset="0"/>
              <a:buChar char="•"/>
              <a:defRPr/>
            </a:pPr>
            <a:r>
              <a:rPr lang="en-US" sz="2200" b="0" dirty="0">
                <a:solidFill>
                  <a:prstClr val="black"/>
                </a:solidFill>
              </a:rPr>
              <a:t>ACT score</a:t>
            </a:r>
          </a:p>
          <a:p>
            <a:pPr lvl="1">
              <a:spcBef>
                <a:spcPct val="20000"/>
              </a:spcBef>
              <a:defRPr/>
            </a:pPr>
            <a:endParaRPr lang="en-US" sz="2200" dirty="0">
              <a:solidFill>
                <a:prstClr val="black"/>
              </a:solidFill>
            </a:endParaRPr>
          </a:p>
          <a:p>
            <a:pPr lvl="1">
              <a:spcBef>
                <a:spcPct val="20000"/>
              </a:spcBef>
              <a:defRPr/>
            </a:pPr>
            <a:endParaRPr lang="en-US" sz="2200" dirty="0" smtClean="0">
              <a:solidFill>
                <a:prstClr val="black"/>
              </a:solidFill>
              <a:latin typeface="+mn-lt"/>
            </a:endParaRPr>
          </a:p>
        </p:txBody>
      </p:sp>
      <p:sp>
        <p:nvSpPr>
          <p:cNvPr id="41987" name="Title 1"/>
          <p:cNvSpPr>
            <a:spLocks noGrp="1"/>
          </p:cNvSpPr>
          <p:nvPr>
            <p:ph type="title"/>
          </p:nvPr>
        </p:nvSpPr>
        <p:spPr>
          <a:xfrm>
            <a:off x="1114425" y="285750"/>
            <a:ext cx="6553200" cy="906463"/>
          </a:xfrm>
        </p:spPr>
        <p:txBody>
          <a:bodyPr/>
          <a:lstStyle/>
          <a:p>
            <a:pPr eaLnBrk="1" hangingPunct="1"/>
            <a:r>
              <a:rPr lang="en-US" sz="4000" b="1" dirty="0" smtClean="0">
                <a:solidFill>
                  <a:srgbClr val="0070C0"/>
                </a:solidFill>
              </a:rPr>
              <a:t>Evaluating the System</a:t>
            </a:r>
          </a:p>
        </p:txBody>
      </p:sp>
      <p:pic>
        <p:nvPicPr>
          <p:cNvPr id="5" name="Picture 1"/>
          <p:cNvPicPr>
            <a:picLocks noChangeAspect="1" noChangeArrowheads="1"/>
          </p:cNvPicPr>
          <p:nvPr/>
        </p:nvPicPr>
        <p:blipFill>
          <a:blip r:embed="rId3" cstate="print"/>
          <a:srcRect/>
          <a:stretch>
            <a:fillRect/>
          </a:stretch>
        </p:blipFill>
        <p:spPr bwMode="auto">
          <a:xfrm>
            <a:off x="7162800" y="457200"/>
            <a:ext cx="1981200" cy="1096076"/>
          </a:xfrm>
          <a:prstGeom prst="rect">
            <a:avLst/>
          </a:prstGeom>
          <a:noFill/>
          <a:ln w="9525">
            <a:noFill/>
            <a:miter lim="800000"/>
            <a:headEnd/>
            <a:tailEnd/>
          </a:ln>
        </p:spPr>
      </p:pic>
    </p:spTree>
    <p:extLst>
      <p:ext uri="{BB962C8B-B14F-4D97-AF65-F5344CB8AC3E}">
        <p14:creationId xmlns:p14="http://schemas.microsoft.com/office/powerpoint/2010/main" val="907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normAutofit fontScale="90000"/>
          </a:bodyPr>
          <a:lstStyle/>
          <a:p>
            <a:pPr>
              <a:spcBef>
                <a:spcPts val="0"/>
              </a:spcBef>
              <a:spcAft>
                <a:spcPts val="0"/>
              </a:spcAft>
            </a:pPr>
            <a:r>
              <a:rPr lang="en-US" sz="3556" b="1" dirty="0" smtClean="0">
                <a:solidFill>
                  <a:srgbClr val="4F81BD"/>
                </a:solidFill>
                <a:latin typeface="Verdana"/>
              </a:rPr>
              <a:t>National Asthma Control Initiative (NACI)</a:t>
            </a:r>
            <a:r>
              <a:rPr lang="en-US" b="1" dirty="0" smtClean="0">
                <a:solidFill>
                  <a:srgbClr val="104B7D"/>
                </a:solidFill>
                <a:latin typeface="Verdana"/>
              </a:rPr>
              <a:t/>
            </a:r>
            <a:br>
              <a:rPr lang="en-US" b="1" dirty="0" smtClean="0">
                <a:solidFill>
                  <a:srgbClr val="104B7D"/>
                </a:solidFill>
                <a:latin typeface="Verdana"/>
              </a:rPr>
            </a:br>
            <a:endParaRPr lang="en-US" dirty="0"/>
          </a:p>
        </p:txBody>
      </p:sp>
      <p:sp>
        <p:nvSpPr>
          <p:cNvPr id="3" name="Content Placeholder 2"/>
          <p:cNvSpPr>
            <a:spLocks noGrp="1"/>
          </p:cNvSpPr>
          <p:nvPr>
            <p:ph idx="1"/>
          </p:nvPr>
        </p:nvSpPr>
        <p:spPr>
          <a:xfrm>
            <a:off x="457200" y="2057401"/>
            <a:ext cx="8229600" cy="990600"/>
          </a:xfrm>
        </p:spPr>
        <p:txBody>
          <a:bodyPr>
            <a:normAutofit/>
          </a:bodyPr>
          <a:lstStyle/>
          <a:p>
            <a:r>
              <a:rPr lang="en-US" sz="2000" b="1" dirty="0" smtClean="0">
                <a:latin typeface="Verdana" pitchFamily="-106" charset="0"/>
              </a:rPr>
              <a:t>Funded by the National Heart, Lung, and Blood Institute (NHLBI) of the National Institute of Health.</a:t>
            </a:r>
          </a:p>
          <a:p>
            <a:pPr algn="ctr">
              <a:buNone/>
            </a:pPr>
            <a:endParaRPr lang="en-US" sz="2400" b="1" dirty="0" smtClean="0">
              <a:solidFill>
                <a:srgbClr val="00589A"/>
              </a:solidFill>
              <a:latin typeface="Verdana" pitchFamily="-106" charset="0"/>
            </a:endParaRPr>
          </a:p>
          <a:p>
            <a:endParaRPr lang="en-US" dirty="0"/>
          </a:p>
        </p:txBody>
      </p:sp>
      <p:pic>
        <p:nvPicPr>
          <p:cNvPr id="8" name="Content Placeholder 3" descr="demo_map.jpg"/>
          <p:cNvPicPr>
            <a:picLocks noChangeAspect="1"/>
          </p:cNvPicPr>
          <p:nvPr/>
        </p:nvPicPr>
        <p:blipFill>
          <a:blip r:embed="rId3" cstate="print"/>
          <a:stretch>
            <a:fillRect/>
          </a:stretch>
        </p:blipFill>
        <p:spPr>
          <a:xfrm>
            <a:off x="1905000" y="2895600"/>
            <a:ext cx="5334000" cy="3746810"/>
          </a:xfrm>
          <a:prstGeom prst="rect">
            <a:avLst/>
          </a:prstGeom>
        </p:spPr>
      </p:pic>
      <p:pic>
        <p:nvPicPr>
          <p:cNvPr id="6" name="Picture 1"/>
          <p:cNvPicPr>
            <a:picLocks noChangeAspect="1" noChangeArrowheads="1"/>
          </p:cNvPicPr>
          <p:nvPr/>
        </p:nvPicPr>
        <p:blipFill>
          <a:blip r:embed="rId4" cstate="print"/>
          <a:srcRect/>
          <a:stretch>
            <a:fillRect/>
          </a:stretch>
        </p:blipFill>
        <p:spPr bwMode="auto">
          <a:xfrm>
            <a:off x="7391400" y="59094"/>
            <a:ext cx="1752600" cy="9696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6779" y="218160"/>
            <a:ext cx="8839200" cy="6639840"/>
          </a:xfrm>
          <a:prstGeom prst="rect">
            <a:avLst/>
          </a:prstGeom>
        </p:spPr>
      </p:pic>
    </p:spTree>
    <p:extLst>
      <p:ext uri="{BB962C8B-B14F-4D97-AF65-F5344CB8AC3E}">
        <p14:creationId xmlns:p14="http://schemas.microsoft.com/office/powerpoint/2010/main" val="1893340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57" name="Group 49"/>
          <p:cNvGraphicFramePr>
            <a:graphicFrameLocks noGrp="1"/>
          </p:cNvGraphicFramePr>
          <p:nvPr>
            <p:ph/>
          </p:nvPr>
        </p:nvGraphicFramePr>
        <p:xfrm>
          <a:off x="1752600" y="1219200"/>
          <a:ext cx="5437632" cy="4953000"/>
        </p:xfrm>
        <a:graphic>
          <a:graphicData uri="http://schemas.openxmlformats.org/drawingml/2006/table">
            <a:tbl>
              <a:tblPr/>
              <a:tblGrid>
                <a:gridCol w="2986869"/>
                <a:gridCol w="2450763"/>
              </a:tblGrid>
              <a:tr h="496163">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n=50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163">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Average 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8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163">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Age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3-12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163">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56%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163">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Female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44%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163">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38%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551">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American Indian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28%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163">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Hispanic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6%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08">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Mexican American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870">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African American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2400" b="0" i="0" u="none" strike="noStrike" cap="none" normalizeH="0" baseline="0" dirty="0" smtClean="0">
                          <a:ln>
                            <a:noFill/>
                          </a:ln>
                          <a:solidFill>
                            <a:schemeClr val="tx1"/>
                          </a:solidFill>
                          <a:effectLst/>
                          <a:latin typeface="Verdana" pitchFamily="-110" charset="0"/>
                        </a:rPr>
                        <a:t> 24%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0" name="Rectangle 2"/>
          <p:cNvSpPr>
            <a:spLocks noGrp="1" noChangeArrowheads="1"/>
          </p:cNvSpPr>
          <p:nvPr>
            <p:ph type="title" idx="4294967295"/>
          </p:nvPr>
        </p:nvSpPr>
        <p:spPr>
          <a:xfrm rot="16200000">
            <a:off x="-1828800" y="3429000"/>
            <a:ext cx="5486400" cy="762000"/>
          </a:xfrm>
        </p:spPr>
        <p:txBody>
          <a:bodyPr>
            <a:normAutofit fontScale="90000"/>
          </a:bodyPr>
          <a:lstStyle/>
          <a:p>
            <a:pPr eaLnBrk="1" hangingPunct="1">
              <a:defRPr/>
            </a:pPr>
            <a:r>
              <a:rPr lang="en-US" sz="6400" dirty="0" smtClean="0">
                <a:solidFill>
                  <a:srgbClr val="4F81BD"/>
                </a:solidFill>
              </a:rPr>
              <a:t>Demographics</a:t>
            </a:r>
          </a:p>
        </p:txBody>
      </p:sp>
      <p:pic>
        <p:nvPicPr>
          <p:cNvPr id="6" name="Picture 1"/>
          <p:cNvPicPr>
            <a:picLocks noChangeAspect="1" noChangeArrowheads="1"/>
          </p:cNvPicPr>
          <p:nvPr/>
        </p:nvPicPr>
        <p:blipFill>
          <a:blip r:embed="rId3" cstate="print"/>
          <a:srcRect/>
          <a:stretch>
            <a:fillRect/>
          </a:stretch>
        </p:blipFill>
        <p:spPr bwMode="auto">
          <a:xfrm>
            <a:off x="7391400" y="457200"/>
            <a:ext cx="1752600" cy="969606"/>
          </a:xfrm>
          <a:prstGeom prst="rect">
            <a:avLst/>
          </a:prstGeom>
          <a:noFill/>
          <a:ln w="9525">
            <a:noFill/>
            <a:miter lim="800000"/>
            <a:headEnd/>
            <a:tailEnd/>
          </a:ln>
        </p:spPr>
      </p:pic>
    </p:spTree>
    <p:extLst>
      <p:ext uri="{BB962C8B-B14F-4D97-AF65-F5344CB8AC3E}">
        <p14:creationId xmlns:p14="http://schemas.microsoft.com/office/powerpoint/2010/main" val="143997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261302823"/>
              </p:ext>
            </p:extLst>
          </p:nvPr>
        </p:nvGraphicFramePr>
        <p:xfrm>
          <a:off x="1142999" y="39236"/>
          <a:ext cx="6019802" cy="6688836"/>
        </p:xfrm>
        <a:graphic>
          <a:graphicData uri="http://schemas.openxmlformats.org/drawingml/2006/table">
            <a:tbl>
              <a:tblPr>
                <a:tableStyleId>{5C22544A-7EE6-4342-B048-85BDC9FD1C3A}</a:tableStyleId>
              </a:tblPr>
              <a:tblGrid>
                <a:gridCol w="1407598"/>
                <a:gridCol w="1604007"/>
                <a:gridCol w="1021599"/>
                <a:gridCol w="880431"/>
                <a:gridCol w="1106167"/>
              </a:tblGrid>
              <a:tr h="194891">
                <a:tc gridSpan="5">
                  <a:txBody>
                    <a:bodyPr/>
                    <a:lstStyle/>
                    <a:p>
                      <a:pPr marL="0" marR="0" algn="ctr">
                        <a:lnSpc>
                          <a:spcPct val="115000"/>
                        </a:lnSpc>
                        <a:spcBef>
                          <a:spcPts val="0"/>
                        </a:spcBef>
                        <a:spcAft>
                          <a:spcPts val="0"/>
                        </a:spcAft>
                      </a:pPr>
                      <a:r>
                        <a:rPr lang="en-US" sz="1400" dirty="0" smtClean="0">
                          <a:effectLst/>
                        </a:rPr>
                        <a:t>NACI</a:t>
                      </a:r>
                      <a:r>
                        <a:rPr lang="en-US" sz="1400" baseline="0" dirty="0" smtClean="0">
                          <a:effectLst/>
                        </a:rPr>
                        <a:t> ASTHMA </a:t>
                      </a:r>
                      <a:r>
                        <a:rPr lang="en-US" sz="1400" dirty="0" smtClean="0">
                          <a:effectLst/>
                        </a:rPr>
                        <a:t>GRANT </a:t>
                      </a:r>
                      <a:r>
                        <a:rPr lang="en-US" sz="1400" dirty="0">
                          <a:effectLst/>
                        </a:rPr>
                        <a:t>DIAGNOSTICS AND COST ANALYSIS</a:t>
                      </a:r>
                      <a:endParaRPr lang="en-US" sz="14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5283">
                <a:tc>
                  <a:txBody>
                    <a:bodyPr/>
                    <a:lstStyle/>
                    <a:p>
                      <a:pPr marL="0" marR="0" algn="ct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r>
              <a:tr h="522030">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12 Months Prior to </a:t>
                      </a:r>
                      <a:r>
                        <a:rPr lang="en-US" sz="1200" dirty="0">
                          <a:solidFill>
                            <a:schemeClr val="tx1"/>
                          </a:solidFill>
                          <a:effectLst/>
                        </a:rPr>
                        <a:t>Intervention</a:t>
                      </a:r>
                      <a:endParaRPr lang="en-US" sz="1200" dirty="0">
                        <a:solidFill>
                          <a:schemeClr val="tx1"/>
                        </a:solidFill>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smtClean="0">
                          <a:effectLst/>
                        </a:rPr>
                        <a:t>24 Months</a:t>
                      </a:r>
                      <a:r>
                        <a:rPr lang="en-US" sz="1200" baseline="0" dirty="0" smtClean="0">
                          <a:effectLst/>
                        </a:rPr>
                        <a:t> Post</a:t>
                      </a:r>
                      <a:r>
                        <a:rPr lang="en-US" sz="1200" dirty="0" smtClean="0">
                          <a:effectLst/>
                        </a:rPr>
                        <a:t> Intervention</a:t>
                      </a:r>
                      <a:r>
                        <a:rPr lang="en-US" sz="1200" baseline="0" dirty="0" smtClean="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smtClean="0">
                          <a:effectLst/>
                        </a:rPr>
                        <a:t>24 Months</a:t>
                      </a:r>
                      <a:r>
                        <a:rPr lang="en-US" sz="1200" baseline="0" dirty="0" smtClean="0">
                          <a:effectLst/>
                        </a:rPr>
                        <a:t> </a:t>
                      </a:r>
                      <a:r>
                        <a:rPr lang="en-US" sz="1200" dirty="0" smtClean="0">
                          <a:effectLst/>
                        </a:rPr>
                        <a:t>Cost </a:t>
                      </a:r>
                      <a:r>
                        <a:rPr lang="en-US" sz="1200" dirty="0">
                          <a:effectLst/>
                        </a:rPr>
                        <a:t>Avoidance</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ED </a:t>
                      </a:r>
                      <a:r>
                        <a:rPr lang="en-US" sz="1200" dirty="0" smtClean="0">
                          <a:effectLst/>
                        </a:rPr>
                        <a:t>Utilization</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Visits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158</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9</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IMPACT</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Costs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a:t>
                      </a:r>
                      <a:r>
                        <a:rPr lang="en-US" sz="1200" baseline="0" dirty="0" smtClean="0">
                          <a:effectLst/>
                          <a:latin typeface="Calibri"/>
                          <a:ea typeface="Calibri"/>
                          <a:cs typeface="Times New Roman"/>
                        </a:rPr>
                        <a:t> 150, 583</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a:t>
                      </a:r>
                      <a:r>
                        <a:rPr lang="en-US" sz="1200" baseline="0" dirty="0" smtClean="0">
                          <a:effectLst/>
                          <a:latin typeface="Calibri"/>
                          <a:ea typeface="Calibri"/>
                          <a:cs typeface="Times New Roman"/>
                        </a:rPr>
                        <a:t> 8,577</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smtClean="0">
                          <a:effectLst/>
                          <a:latin typeface="Calibri"/>
                          <a:ea typeface="Calibri"/>
                          <a:cs typeface="Times New Roman"/>
                        </a:rPr>
                        <a:t>$</a:t>
                      </a:r>
                      <a:r>
                        <a:rPr lang="en-US" sz="1200" baseline="0" dirty="0" smtClean="0">
                          <a:effectLst/>
                          <a:latin typeface="Calibri"/>
                          <a:ea typeface="Calibri"/>
                          <a:cs typeface="Times New Roman"/>
                        </a:rPr>
                        <a:t> 142,006</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HOSPITALIZATION/</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ED</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Hospitalizations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Hospitalizations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60</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3</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Charges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r>
                        <a:rPr lang="en-US" sz="1200" dirty="0" smtClean="0">
                          <a:effectLst/>
                        </a:rPr>
                        <a:t>$</a:t>
                      </a:r>
                      <a:r>
                        <a:rPr lang="en-US" sz="1200" baseline="0" dirty="0" smtClean="0">
                          <a:effectLst/>
                        </a:rPr>
                        <a:t> 723,660</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a:t>
                      </a:r>
                      <a:r>
                        <a:rPr lang="en-US" sz="1200" baseline="0" dirty="0" smtClean="0">
                          <a:effectLst/>
                          <a:latin typeface="Calibri"/>
                          <a:ea typeface="Calibri"/>
                          <a:cs typeface="Times New Roman"/>
                        </a:rPr>
                        <a:t> 36,183</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smtClean="0">
                          <a:effectLst/>
                          <a:latin typeface="Calibri"/>
                          <a:ea typeface="Calibri"/>
                          <a:cs typeface="Times New Roman"/>
                        </a:rPr>
                        <a:t>$</a:t>
                      </a:r>
                      <a:r>
                        <a:rPr lang="en-US" sz="1200" baseline="0" dirty="0" smtClean="0">
                          <a:effectLst/>
                          <a:latin typeface="Calibri"/>
                          <a:ea typeface="Calibri"/>
                          <a:cs typeface="Times New Roman"/>
                        </a:rPr>
                        <a:t> 687,477</a:t>
                      </a:r>
                    </a:p>
                  </a:txBody>
                  <a:tcPr marL="14999" marR="14999" marT="0" marB="0"/>
                </a:tc>
              </a:tr>
              <a:tr h="167080">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344555">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1000"/>
                        </a:spcAft>
                      </a:pPr>
                      <a:r>
                        <a:rPr lang="en-US" sz="1200" dirty="0">
                          <a:effectLst/>
                        </a:rPr>
                        <a:t>      $745,067.92</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QUALITY OF LIFE</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School Absences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67080">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Average  missed days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17</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9</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rPr>
                        <a:t>10**</a:t>
                      </a:r>
                      <a:endParaRPr lang="en-US" sz="1200" dirty="0">
                        <a:effectLst/>
                        <a:latin typeface="Calibri"/>
                        <a:ea typeface="Calibri"/>
                        <a:cs typeface="Times New Roman"/>
                      </a:endParaRPr>
                    </a:p>
                  </a:txBody>
                  <a:tcPr marL="14999" marR="14999" marT="0" marB="0"/>
                </a:tc>
              </a:tr>
              <a:tr h="231489">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14999" marR="14999" marT="0" marB="0"/>
                </a:tc>
                <a:tc>
                  <a:txBody>
                    <a:bodyPr/>
                    <a:lstStyle/>
                    <a:p>
                      <a:endParaRPr lang="en-US" dirty="0"/>
                    </a:p>
                  </a:txBody>
                  <a:tcPr marL="14999" marR="14999" marT="0" marB="0"/>
                </a:tc>
                <a:tc>
                  <a:txBody>
                    <a:bodyPr/>
                    <a:lstStyle/>
                    <a:p>
                      <a:endParaRPr lang="en-US" dirty="0"/>
                    </a:p>
                  </a:txBody>
                  <a:tcPr marL="14999" marR="14999" marT="0" marB="0"/>
                </a:tc>
                <a:tc>
                  <a:txBody>
                    <a:bodyPr/>
                    <a:lstStyle/>
                    <a:p>
                      <a:endParaRPr lang="en-US" dirty="0"/>
                    </a:p>
                  </a:txBody>
                  <a:tcPr marL="14999" marR="14999" marT="0" marB="0"/>
                </a:tc>
              </a:tr>
              <a:tr h="344555">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MEASUREMENT</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BASELINE***</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POST</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Avg. Improvement</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CLINICAL</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FVC</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95.2</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102.5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rPr>
                        <a:t>7.2**</a:t>
                      </a:r>
                      <a:endParaRPr lang="en-US" sz="1200" dirty="0">
                        <a:effectLst/>
                        <a:latin typeface="Calibri"/>
                        <a:ea typeface="Calibri"/>
                        <a:cs typeface="Times New Roman"/>
                      </a:endParaRPr>
                    </a:p>
                  </a:txBody>
                  <a:tcPr marL="14999" marR="14999" marT="0" marB="0"/>
                </a:tc>
              </a:tr>
              <a:tr h="167080">
                <a:tc>
                  <a:txBody>
                    <a:bodyPr/>
                    <a:lstStyle/>
                    <a:p>
                      <a:pPr marL="0" marR="0" algn="ctr">
                        <a:lnSpc>
                          <a:spcPct val="115000"/>
                        </a:lnSpc>
                        <a:spcBef>
                          <a:spcPts val="0"/>
                        </a:spcBef>
                        <a:spcAft>
                          <a:spcPts val="0"/>
                        </a:spcAft>
                      </a:pPr>
                      <a:r>
                        <a:rPr lang="en-US" sz="1200" dirty="0">
                          <a:effectLst/>
                        </a:rPr>
                        <a:t>OUTCOMES</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FEV1</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85.6</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98.7</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rPr>
                        <a:t>13.1**</a:t>
                      </a:r>
                      <a:endParaRPr lang="en-US" sz="1200" dirty="0">
                        <a:effectLst/>
                        <a:latin typeface="Calibri"/>
                        <a:ea typeface="Calibri"/>
                        <a:cs typeface="Times New Roman"/>
                      </a:endParaRPr>
                    </a:p>
                  </a:txBody>
                  <a:tcPr marL="14999" marR="14999" marT="0" marB="0"/>
                </a:tc>
              </a:tr>
              <a:tr h="167080">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FEF25-75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67.5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88.4</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rPr>
                        <a:t>21.1**</a:t>
                      </a:r>
                      <a:endParaRPr lang="en-US" sz="1200" dirty="0">
                        <a:effectLst/>
                        <a:latin typeface="Calibri"/>
                        <a:ea typeface="Calibri"/>
                        <a:cs typeface="Times New Roman"/>
                      </a:endParaRPr>
                    </a:p>
                  </a:txBody>
                  <a:tcPr marL="14999" marR="14999" marT="0" marB="0"/>
                </a:tc>
              </a:tr>
              <a:tr h="167080">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smtClean="0">
                          <a:effectLst/>
                        </a:rPr>
                        <a:t>FeNO</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23.9</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21.1</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smtClean="0">
                          <a:effectLst/>
                          <a:latin typeface="Calibri"/>
                          <a:ea typeface="Calibri"/>
                          <a:cs typeface="Times New Roman"/>
                        </a:rPr>
                        <a:t>3.4**</a:t>
                      </a:r>
                      <a:endParaRPr lang="en-US" sz="1200" dirty="0">
                        <a:effectLst/>
                        <a:latin typeface="Calibri"/>
                        <a:ea typeface="Calibri"/>
                        <a:cs typeface="Times New Roman"/>
                      </a:endParaRPr>
                    </a:p>
                  </a:txBody>
                  <a:tcPr marL="14999" marR="14999" marT="0" marB="0"/>
                </a:tc>
              </a:tr>
              <a:tr h="167080">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39215">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Source:  Decision Support </a:t>
                      </a:r>
                      <a:r>
                        <a:rPr lang="en-US" sz="1000" dirty="0" smtClean="0">
                          <a:effectLst/>
                        </a:rPr>
                        <a:t>2011 </a:t>
                      </a:r>
                      <a:r>
                        <a:rPr lang="en-US" sz="1000" dirty="0">
                          <a:effectLst/>
                        </a:rPr>
                        <a:t>Data:  </a:t>
                      </a:r>
                      <a:r>
                        <a:rPr lang="en-US" sz="1000" dirty="0" smtClean="0">
                          <a:effectLst/>
                        </a:rPr>
                        <a:t>$ 953.06/ </a:t>
                      </a:r>
                      <a:r>
                        <a:rPr lang="en-US" sz="1000" dirty="0">
                          <a:effectLst/>
                        </a:rPr>
                        <a:t>ED Visit</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287111">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Source:  NC State Center for Health Statistics, </a:t>
                      </a:r>
                      <a:r>
                        <a:rPr lang="en-US" sz="1000" dirty="0" smtClean="0">
                          <a:effectLst/>
                        </a:rPr>
                        <a:t>2009 </a:t>
                      </a:r>
                      <a:r>
                        <a:rPr lang="en-US" sz="1000" dirty="0">
                          <a:effectLst/>
                        </a:rPr>
                        <a:t>Provisional Hospital Discharge Data:  </a:t>
                      </a:r>
                      <a:r>
                        <a:rPr lang="en-US" sz="1000" dirty="0" smtClean="0">
                          <a:effectLst/>
                        </a:rPr>
                        <a:t>$12,061</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39215">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 Inclusive of all subjects--SABA, Oral Steroids, Air-trapping</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39215">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Statistically Significant denoted as * p&lt;0.05 and ** p&lt;0.01 by parametric</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39215">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(paired t-test) and by non-parametric (Wilcoxon Signed Rank) tests</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39215">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SAS/STAT®. SAS Institute Inc., SAS Campus Drive, Cary, NC 27513</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25283">
                <a:tc>
                  <a:txBody>
                    <a:bodyPr/>
                    <a:lstStyle/>
                    <a:p>
                      <a:pPr marL="0" marR="0" algn="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r>
            </a:tbl>
          </a:graphicData>
        </a:graphic>
      </p:graphicFrame>
      <p:pic>
        <p:nvPicPr>
          <p:cNvPr id="6" name="Picture 1"/>
          <p:cNvPicPr>
            <a:picLocks noChangeAspect="1" noChangeArrowheads="1"/>
          </p:cNvPicPr>
          <p:nvPr/>
        </p:nvPicPr>
        <p:blipFill>
          <a:blip r:embed="rId3" cstate="print"/>
          <a:srcRect/>
          <a:stretch>
            <a:fillRect/>
          </a:stretch>
        </p:blipFill>
        <p:spPr bwMode="auto">
          <a:xfrm>
            <a:off x="7162800" y="381000"/>
            <a:ext cx="1752600" cy="969606"/>
          </a:xfrm>
          <a:prstGeom prst="rect">
            <a:avLst/>
          </a:prstGeom>
          <a:noFill/>
          <a:ln w="9525">
            <a:noFill/>
            <a:miter lim="800000"/>
            <a:headEnd/>
            <a:tailEnd/>
          </a:ln>
        </p:spPr>
      </p:pic>
    </p:spTree>
    <p:extLst>
      <p:ext uri="{BB962C8B-B14F-4D97-AF65-F5344CB8AC3E}">
        <p14:creationId xmlns:p14="http://schemas.microsoft.com/office/powerpoint/2010/main" val="125649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7162800" y="381000"/>
            <a:ext cx="1752600" cy="969606"/>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198125711"/>
              </p:ext>
            </p:extLst>
          </p:nvPr>
        </p:nvGraphicFramePr>
        <p:xfrm>
          <a:off x="2286000" y="54927"/>
          <a:ext cx="4648201" cy="6992874"/>
        </p:xfrm>
        <a:graphic>
          <a:graphicData uri="http://schemas.openxmlformats.org/drawingml/2006/table">
            <a:tbl>
              <a:tblPr>
                <a:tableStyleId>{5C22544A-7EE6-4342-B048-85BDC9FD1C3A}</a:tableStyleId>
              </a:tblPr>
              <a:tblGrid>
                <a:gridCol w="838201"/>
                <a:gridCol w="3810000"/>
              </a:tblGrid>
              <a:tr h="222290">
                <a:tc gridSpan="2">
                  <a:txBody>
                    <a:bodyPr/>
                    <a:lstStyle/>
                    <a:p>
                      <a:pPr marL="0" marR="0" algn="ctr">
                        <a:lnSpc>
                          <a:spcPct val="115000"/>
                        </a:lnSpc>
                        <a:spcBef>
                          <a:spcPts val="0"/>
                        </a:spcBef>
                        <a:spcAft>
                          <a:spcPts val="0"/>
                        </a:spcAft>
                      </a:pPr>
                      <a:r>
                        <a:rPr lang="en-US" sz="1400" b="1" dirty="0" smtClean="0">
                          <a:effectLst/>
                        </a:rPr>
                        <a:t>NACI</a:t>
                      </a:r>
                      <a:r>
                        <a:rPr lang="en-US" sz="1400" b="1" baseline="0" dirty="0" smtClean="0">
                          <a:effectLst/>
                        </a:rPr>
                        <a:t> SOCIAL DETERMINANTS OF HEALTH</a:t>
                      </a:r>
                      <a:r>
                        <a:rPr lang="en-US" sz="1400" b="1" dirty="0" smtClean="0">
                          <a:effectLst/>
                        </a:rPr>
                        <a:t> </a:t>
                      </a:r>
                      <a:r>
                        <a:rPr lang="en-US" sz="1400" b="1" dirty="0">
                          <a:effectLst/>
                        </a:rPr>
                        <a:t>-- Asthmatic Children</a:t>
                      </a:r>
                      <a:endParaRPr lang="en-US" sz="1400" b="1" dirty="0">
                        <a:effectLst/>
                        <a:latin typeface="Calibri"/>
                        <a:ea typeface="Calibri"/>
                        <a:cs typeface="Times New Roman"/>
                      </a:endParaRPr>
                    </a:p>
                  </a:txBody>
                  <a:tcPr marL="12679" marR="12679" marT="0" marB="0"/>
                </a:tc>
                <a:tc hMerge="1">
                  <a:txBody>
                    <a:bodyPr/>
                    <a:lstStyle/>
                    <a:p>
                      <a:endParaRPr lang="en-US"/>
                    </a:p>
                  </a:txBody>
                  <a:tcPr/>
                </a:tc>
              </a:tr>
              <a:tr h="174678">
                <a:tc>
                  <a:txBody>
                    <a:bodyPr/>
                    <a:lstStyle/>
                    <a:p>
                      <a:pPr marL="0" marR="0" algn="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12679" marR="12679" marT="0" marB="0"/>
                </a:tc>
                <a:tc>
                  <a:txBody>
                    <a:bodyPr/>
                    <a:lstStyle/>
                    <a:p>
                      <a:pPr marL="0" marR="0" algn="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12679" marR="12679" marT="0" marB="0"/>
                </a:tc>
              </a:tr>
              <a:tr h="360235">
                <a:tc>
                  <a:txBody>
                    <a:bodyPr/>
                    <a:lstStyle/>
                    <a:p>
                      <a:pPr marL="0" marR="0" algn="ctr">
                        <a:lnSpc>
                          <a:spcPct val="115000"/>
                        </a:lnSpc>
                        <a:spcBef>
                          <a:spcPts val="0"/>
                        </a:spcBef>
                        <a:spcAft>
                          <a:spcPts val="0"/>
                        </a:spcAft>
                      </a:pPr>
                      <a:r>
                        <a:rPr lang="en-US" sz="1100" dirty="0">
                          <a:effectLst/>
                        </a:rPr>
                        <a:t>Approximate Value</a:t>
                      </a:r>
                      <a:endParaRPr lang="en-US" sz="1100" dirty="0">
                        <a:effectLst/>
                        <a:latin typeface="Calibri"/>
                        <a:ea typeface="Calibri"/>
                        <a:cs typeface="Times New Roman"/>
                      </a:endParaRPr>
                    </a:p>
                  </a:txBody>
                  <a:tcPr marL="12679" marR="12679" marT="0" marB="0"/>
                </a:tc>
                <a:tc>
                  <a:txBody>
                    <a:bodyPr/>
                    <a:lstStyle/>
                    <a:p>
                      <a:pPr marL="0" marR="0" algn="ctr">
                        <a:lnSpc>
                          <a:spcPct val="115000"/>
                        </a:lnSpc>
                        <a:spcBef>
                          <a:spcPts val="0"/>
                        </a:spcBef>
                        <a:spcAft>
                          <a:spcPts val="0"/>
                        </a:spcAft>
                      </a:pPr>
                      <a:r>
                        <a:rPr lang="en-US" sz="1100" dirty="0">
                          <a:effectLst/>
                        </a:rPr>
                        <a:t>Social Determinants of Health</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smtClean="0">
                          <a:effectLst/>
                        </a:rPr>
                        <a:t>$3,800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Bedding </a:t>
                      </a:r>
                      <a:r>
                        <a:rPr lang="en-US" sz="1100" dirty="0">
                          <a:effectLst/>
                        </a:rPr>
                        <a:t>encasement ($76 per person)  </a:t>
                      </a:r>
                      <a:endParaRPr lang="en-US" sz="1100" dirty="0">
                        <a:effectLst/>
                        <a:latin typeface="Calibri"/>
                        <a:ea typeface="Calibri"/>
                        <a:cs typeface="Times New Roman"/>
                      </a:endParaRPr>
                    </a:p>
                  </a:txBody>
                  <a:tcPr marL="12679" marR="12679" marT="0" marB="0"/>
                </a:tc>
              </a:tr>
              <a:tr h="360235">
                <a:tc>
                  <a:txBody>
                    <a:bodyPr/>
                    <a:lstStyle/>
                    <a:p>
                      <a:pPr marL="0" marR="0" algn="r">
                        <a:lnSpc>
                          <a:spcPct val="115000"/>
                        </a:lnSpc>
                        <a:spcBef>
                          <a:spcPts val="0"/>
                        </a:spcBef>
                        <a:spcAft>
                          <a:spcPts val="0"/>
                        </a:spcAft>
                      </a:pPr>
                      <a:r>
                        <a:rPr lang="en-US" sz="1100" dirty="0" smtClean="0">
                          <a:effectLst/>
                        </a:rPr>
                        <a:t>$</a:t>
                      </a:r>
                      <a:r>
                        <a:rPr lang="en-US" sz="1100" baseline="0" dirty="0" smtClean="0">
                          <a:effectLst/>
                        </a:rPr>
                        <a:t>1,940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Dodson </a:t>
                      </a:r>
                      <a:r>
                        <a:rPr lang="en-US" sz="1100" dirty="0">
                          <a:effectLst/>
                        </a:rPr>
                        <a:t>Pest Control ( $125 per visit</a:t>
                      </a:r>
                      <a:r>
                        <a:rPr lang="en-US" sz="1100" dirty="0" smtClean="0">
                          <a:effectLst/>
                        </a:rPr>
                        <a:t>)</a:t>
                      </a:r>
                    </a:p>
                    <a:p>
                      <a:pPr marL="0" marR="0" lvl="0">
                        <a:lnSpc>
                          <a:spcPct val="115000"/>
                        </a:lnSpc>
                        <a:spcBef>
                          <a:spcPts val="0"/>
                        </a:spcBef>
                        <a:spcAft>
                          <a:spcPts val="0"/>
                        </a:spcAft>
                      </a:pPr>
                      <a:r>
                        <a:rPr lang="en-US" sz="1100" baseline="0" dirty="0" smtClean="0">
                          <a:effectLst/>
                          <a:latin typeface="Calibri"/>
                          <a:ea typeface="Calibri"/>
                          <a:cs typeface="Times New Roman"/>
                        </a:rPr>
                        <a:t>   Waste Pro Large dumpster </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$2,500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HVAC </a:t>
                      </a:r>
                      <a:r>
                        <a:rPr lang="en-US" sz="1100" dirty="0">
                          <a:effectLst/>
                        </a:rPr>
                        <a:t>System (1 family)</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$3,000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Flooring</a:t>
                      </a:r>
                      <a:r>
                        <a:rPr lang="en-US" sz="1100" dirty="0">
                          <a:effectLst/>
                        </a:rPr>
                        <a:t>, windows, doors,…</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$960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Plumber </a:t>
                      </a:r>
                      <a:r>
                        <a:rPr lang="en-US" sz="1100" dirty="0">
                          <a:effectLst/>
                        </a:rPr>
                        <a:t>(12 hours at $80 per hour)</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$4,920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Bathroom </a:t>
                      </a:r>
                      <a:r>
                        <a:rPr lang="en-US" sz="1100" dirty="0">
                          <a:effectLst/>
                        </a:rPr>
                        <a:t>replacement (4 homes)</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$1,350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Roof </a:t>
                      </a:r>
                      <a:r>
                        <a:rPr lang="en-US" sz="1100" dirty="0">
                          <a:effectLst/>
                        </a:rPr>
                        <a:t>repair/replacement/sealant</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$5,800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Furniture-beds</a:t>
                      </a:r>
                      <a:r>
                        <a:rPr lang="en-US" sz="1100" dirty="0">
                          <a:effectLst/>
                        </a:rPr>
                        <a:t>, sofa, chairs, end tables, lamps, TVs</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$180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Pillows</a:t>
                      </a:r>
                      <a:r>
                        <a:rPr lang="en-US" sz="1100" dirty="0">
                          <a:effectLst/>
                        </a:rPr>
                        <a:t>, sheets</a:t>
                      </a:r>
                      <a:endParaRPr lang="en-US" sz="1100" dirty="0">
                        <a:effectLst/>
                        <a:latin typeface="Calibri"/>
                        <a:ea typeface="Calibri"/>
                        <a:cs typeface="Times New Roman"/>
                      </a:endParaRPr>
                    </a:p>
                  </a:txBody>
                  <a:tcPr marL="12679" marR="12679" marT="0" marB="0"/>
                </a:tc>
              </a:tr>
              <a:tr h="545792">
                <a:tc>
                  <a:txBody>
                    <a:bodyPr/>
                    <a:lstStyle/>
                    <a:p>
                      <a:pPr marL="0" marR="0" algn="r">
                        <a:lnSpc>
                          <a:spcPct val="115000"/>
                        </a:lnSpc>
                        <a:spcBef>
                          <a:spcPts val="0"/>
                        </a:spcBef>
                        <a:spcAft>
                          <a:spcPts val="0"/>
                        </a:spcAft>
                      </a:pPr>
                      <a:r>
                        <a:rPr lang="en-US" sz="1100" dirty="0">
                          <a:effectLst/>
                        </a:rPr>
                        <a:t>$12,384</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Food </a:t>
                      </a:r>
                      <a:r>
                        <a:rPr lang="en-US" sz="1100" dirty="0">
                          <a:effectLst/>
                        </a:rPr>
                        <a:t>referrals--Hearts with Hands, Manna, Upward Ministries,    </a:t>
                      </a:r>
                      <a:r>
                        <a:rPr lang="en-US" sz="1100" dirty="0" smtClean="0">
                          <a:effectLst/>
                        </a:rPr>
                        <a:t>$</a:t>
                      </a:r>
                      <a:r>
                        <a:rPr lang="en-US" sz="1100" dirty="0">
                          <a:effectLst/>
                        </a:rPr>
                        <a:t>1.72 x 20 </a:t>
                      </a:r>
                      <a:r>
                        <a:rPr lang="en-US" sz="1100" dirty="0" smtClean="0">
                          <a:effectLst/>
                        </a:rPr>
                        <a:t> pound </a:t>
                      </a:r>
                      <a:r>
                        <a:rPr lang="en-US" sz="1100" dirty="0">
                          <a:effectLst/>
                        </a:rPr>
                        <a:t>box = $34.40 (Feeding America National Average)  (30 families-12 boxes per </a:t>
                      </a:r>
                      <a:r>
                        <a:rPr lang="en-US" sz="1100" dirty="0" smtClean="0">
                          <a:effectLst/>
                        </a:rPr>
                        <a:t>  family</a:t>
                      </a:r>
                      <a:r>
                        <a:rPr lang="en-US" sz="1100" dirty="0">
                          <a:effectLst/>
                        </a:rPr>
                        <a:t>)</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$8,400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Heating </a:t>
                      </a:r>
                      <a:r>
                        <a:rPr lang="en-US" sz="1100" dirty="0">
                          <a:effectLst/>
                        </a:rPr>
                        <a:t>Assistance, $600 per family</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$5,100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Emergency </a:t>
                      </a:r>
                      <a:r>
                        <a:rPr lang="en-US" sz="1100" dirty="0">
                          <a:effectLst/>
                        </a:rPr>
                        <a:t>Assistance, $300 per family</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$1,200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Christmas </a:t>
                      </a:r>
                      <a:r>
                        <a:rPr lang="en-US" sz="1100" dirty="0">
                          <a:effectLst/>
                        </a:rPr>
                        <a:t>- toys, clothes, and presents (4 families)</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$180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Car </a:t>
                      </a:r>
                      <a:r>
                        <a:rPr lang="en-US" sz="1100" dirty="0">
                          <a:effectLst/>
                        </a:rPr>
                        <a:t>Seats ($60 each)</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$2,000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Clothing </a:t>
                      </a:r>
                      <a:r>
                        <a:rPr lang="en-US" sz="1100" dirty="0">
                          <a:effectLst/>
                        </a:rPr>
                        <a:t>Referrals ($100 each)</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$240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Dehumidifier </a:t>
                      </a:r>
                      <a:r>
                        <a:rPr lang="en-US" sz="1100" dirty="0">
                          <a:effectLst/>
                        </a:rPr>
                        <a:t>(2)</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Donations</a:t>
                      </a:r>
                      <a:r>
                        <a:rPr lang="en-US" sz="1100" dirty="0">
                          <a:effectLst/>
                        </a:rPr>
                        <a:t>:</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$200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Target</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$575</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Wal </a:t>
                      </a:r>
                      <a:r>
                        <a:rPr lang="en-US" sz="1100" dirty="0">
                          <a:effectLst/>
                        </a:rPr>
                        <a:t>Mart</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$200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Sam's </a:t>
                      </a:r>
                      <a:r>
                        <a:rPr lang="en-US" sz="1100" dirty="0">
                          <a:effectLst/>
                        </a:rPr>
                        <a:t>Club</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$1,024</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Cracker </a:t>
                      </a:r>
                      <a:r>
                        <a:rPr lang="en-US" sz="1100" dirty="0">
                          <a:effectLst/>
                        </a:rPr>
                        <a:t>Barrel - 16 family pack dinners at $64 each</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$900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Chic-Fil-A </a:t>
                      </a:r>
                      <a:r>
                        <a:rPr lang="en-US" sz="1100" dirty="0">
                          <a:effectLst/>
                        </a:rPr>
                        <a:t>- 300 gift cards for Kid's meal</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$600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Belks </a:t>
                      </a:r>
                      <a:r>
                        <a:rPr lang="en-US" sz="1100" dirty="0">
                          <a:effectLst/>
                        </a:rPr>
                        <a:t>- clothing for two 4-person families</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$400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Dillards </a:t>
                      </a:r>
                      <a:r>
                        <a:rPr lang="en-US" sz="1100" dirty="0">
                          <a:effectLst/>
                        </a:rPr>
                        <a:t>- shoes for two 4-person families</a:t>
                      </a:r>
                      <a:endParaRPr lang="en-US" sz="1100" dirty="0">
                        <a:effectLst/>
                        <a:latin typeface="Calibri"/>
                        <a:ea typeface="Calibri"/>
                        <a:cs typeface="Times New Roman"/>
                      </a:endParaRPr>
                    </a:p>
                  </a:txBody>
                  <a:tcPr marL="12679" marR="12679" marT="0" marB="0"/>
                </a:tc>
              </a:tr>
              <a:tr h="545792">
                <a:tc>
                  <a:txBody>
                    <a:bodyPr/>
                    <a:lstStyle/>
                    <a:p>
                      <a:pPr marL="0" marR="0" algn="r">
                        <a:lnSpc>
                          <a:spcPct val="115000"/>
                        </a:lnSpc>
                        <a:spcBef>
                          <a:spcPts val="0"/>
                        </a:spcBef>
                        <a:spcAft>
                          <a:spcPts val="0"/>
                        </a:spcAft>
                      </a:pPr>
                      <a:r>
                        <a:rPr lang="en-US" sz="1100" dirty="0">
                          <a:effectLst/>
                        </a:rPr>
                        <a:t>$7,792</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Volunteer </a:t>
                      </a:r>
                      <a:r>
                        <a:rPr lang="en-US" sz="1100" dirty="0">
                          <a:effectLst/>
                        </a:rPr>
                        <a:t>hours--assistance with home remediation, cleaning, etc.; 20 volunteers X 20 </a:t>
                      </a:r>
                      <a:r>
                        <a:rPr lang="en-US" sz="1100" dirty="0" smtClean="0">
                          <a:effectLst/>
                        </a:rPr>
                        <a:t>           hours </a:t>
                      </a:r>
                      <a:r>
                        <a:rPr lang="en-US" sz="1100" dirty="0">
                          <a:effectLst/>
                        </a:rPr>
                        <a:t>each = 400 hours X $19.48 per hour</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dirty="0">
                          <a:effectLst/>
                        </a:rPr>
                        <a:t>$300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Back </a:t>
                      </a:r>
                      <a:r>
                        <a:rPr lang="en-US" sz="1100" dirty="0">
                          <a:effectLst/>
                        </a:rPr>
                        <a:t>to school assistance</a:t>
                      </a:r>
                      <a:endParaRPr lang="en-US" sz="1100" dirty="0">
                        <a:effectLst/>
                        <a:latin typeface="Calibri"/>
                        <a:ea typeface="Calibri"/>
                        <a:cs typeface="Times New Roman"/>
                      </a:endParaRPr>
                    </a:p>
                  </a:txBody>
                  <a:tcPr marL="12679" marR="12679" marT="0" marB="0"/>
                </a:tc>
              </a:tr>
              <a:tr h="174678">
                <a:tc>
                  <a:txBody>
                    <a:bodyPr/>
                    <a:lstStyle/>
                    <a:p>
                      <a:pPr marL="0" marR="0" algn="r">
                        <a:lnSpc>
                          <a:spcPct val="115000"/>
                        </a:lnSpc>
                        <a:spcBef>
                          <a:spcPts val="0"/>
                        </a:spcBef>
                        <a:spcAft>
                          <a:spcPts val="0"/>
                        </a:spcAft>
                      </a:pPr>
                      <a:r>
                        <a:rPr lang="en-US" sz="1100" b="1" dirty="0">
                          <a:effectLst/>
                        </a:rPr>
                        <a:t>$66,341</a:t>
                      </a:r>
                      <a:endParaRPr lang="en-US" sz="1100" b="1"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b="1" dirty="0" smtClean="0">
                          <a:effectLst/>
                        </a:rPr>
                        <a:t> TOTAL</a:t>
                      </a:r>
                      <a:endParaRPr lang="en-US" sz="1100" b="1" dirty="0">
                        <a:effectLst/>
                        <a:latin typeface="Calibri"/>
                        <a:ea typeface="Calibri"/>
                        <a:cs typeface="Times New Roman"/>
                      </a:endParaRPr>
                    </a:p>
                  </a:txBody>
                  <a:tcPr marL="12679" marR="12679" marT="0" marB="0"/>
                </a:tc>
              </a:tr>
            </a:tbl>
          </a:graphicData>
        </a:graphic>
      </p:graphicFrame>
    </p:spTree>
    <p:extLst>
      <p:ext uri="{BB962C8B-B14F-4D97-AF65-F5344CB8AC3E}">
        <p14:creationId xmlns:p14="http://schemas.microsoft.com/office/powerpoint/2010/main" val="2911930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7162800" y="381000"/>
            <a:ext cx="1752600" cy="969606"/>
          </a:xfrm>
          <a:prstGeom prst="rect">
            <a:avLst/>
          </a:prstGeom>
          <a:noFill/>
          <a:ln w="9525">
            <a:noFill/>
            <a:miter lim="800000"/>
            <a:headEnd/>
            <a:tailEnd/>
          </a:ln>
        </p:spPr>
      </p:pic>
      <p:pic>
        <p:nvPicPr>
          <p:cNvPr id="3" name="Picture 2"/>
          <p:cNvPicPr>
            <a:picLocks noChangeAspect="1"/>
          </p:cNvPicPr>
          <p:nvPr/>
        </p:nvPicPr>
        <p:blipFill rotWithShape="1">
          <a:blip r:embed="rId4"/>
          <a:srcRect t="5082" r="10749" b="-3991"/>
          <a:stretch/>
        </p:blipFill>
        <p:spPr>
          <a:xfrm>
            <a:off x="1905000" y="152400"/>
            <a:ext cx="5060951" cy="6908160"/>
          </a:xfrm>
          <a:prstGeom prst="rect">
            <a:avLst/>
          </a:prstGeom>
        </p:spPr>
      </p:pic>
    </p:spTree>
    <p:extLst>
      <p:ext uri="{BB962C8B-B14F-4D97-AF65-F5344CB8AC3E}">
        <p14:creationId xmlns:p14="http://schemas.microsoft.com/office/powerpoint/2010/main" val="2863574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7010400" y="228600"/>
            <a:ext cx="1752600" cy="969606"/>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200572" y="858798"/>
            <a:ext cx="6111779" cy="5947644"/>
          </a:xfrm>
          <a:prstGeom prst="rect">
            <a:avLst/>
          </a:prstGeom>
        </p:spPr>
      </p:pic>
      <p:sp>
        <p:nvSpPr>
          <p:cNvPr id="7" name="TextBox 6"/>
          <p:cNvSpPr txBox="1"/>
          <p:nvPr/>
        </p:nvSpPr>
        <p:spPr>
          <a:xfrm>
            <a:off x="2133600" y="304800"/>
            <a:ext cx="4267200" cy="553998"/>
          </a:xfrm>
          <a:prstGeom prst="rect">
            <a:avLst/>
          </a:prstGeom>
          <a:noFill/>
        </p:spPr>
        <p:txBody>
          <a:bodyPr wrap="square" rtlCol="0">
            <a:spAutoFit/>
          </a:bodyPr>
          <a:lstStyle/>
          <a:p>
            <a:pPr algn="ctr"/>
            <a:r>
              <a:rPr lang="en-US" sz="1500" dirty="0">
                <a:solidFill>
                  <a:prstClr val="black"/>
                </a:solidFill>
                <a:latin typeface="Calibri Light" panose="020F0302020204030204"/>
                <a:ea typeface="+mj-ea"/>
                <a:cs typeface="+mj-cs"/>
              </a:rPr>
              <a:t>NACI Summary of Outcomes 2009-2011</a:t>
            </a:r>
            <a:br>
              <a:rPr lang="en-US" sz="1500" dirty="0">
                <a:solidFill>
                  <a:prstClr val="black"/>
                </a:solidFill>
                <a:latin typeface="Calibri Light" panose="020F0302020204030204"/>
                <a:ea typeface="+mj-ea"/>
                <a:cs typeface="+mj-cs"/>
              </a:rPr>
            </a:br>
            <a:r>
              <a:rPr lang="en-US" sz="1500" dirty="0">
                <a:solidFill>
                  <a:prstClr val="black"/>
                </a:solidFill>
                <a:latin typeface="Calibri Light" panose="020F0302020204030204"/>
                <a:ea typeface="+mj-ea"/>
                <a:cs typeface="+mj-cs"/>
              </a:rPr>
              <a:t>Environmental Assessments/Asthma In-services</a:t>
            </a:r>
            <a:endParaRPr lang="en-US" dirty="0"/>
          </a:p>
        </p:txBody>
      </p:sp>
    </p:spTree>
    <p:extLst>
      <p:ext uri="{BB962C8B-B14F-4D97-AF65-F5344CB8AC3E}">
        <p14:creationId xmlns:p14="http://schemas.microsoft.com/office/powerpoint/2010/main" val="4075798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0" y="380784"/>
            <a:ext cx="6096000" cy="802919"/>
          </a:xfrm>
        </p:spPr>
        <p:txBody>
          <a:bodyPr>
            <a:noAutofit/>
          </a:bodyPr>
          <a:lstStyle/>
          <a:p>
            <a:pPr eaLnBrk="1" hangingPunct="1"/>
            <a:r>
              <a:rPr lang="en-US" sz="2800" b="1" dirty="0" smtClean="0">
                <a:latin typeface="Comic Sans MS" charset="0"/>
              </a:rPr>
              <a:t>Specific Program Activities </a:t>
            </a:r>
            <a:br>
              <a:rPr lang="en-US" sz="2800" b="1" dirty="0" smtClean="0">
                <a:latin typeface="Comic Sans MS" charset="0"/>
              </a:rPr>
            </a:br>
            <a:r>
              <a:rPr lang="en-US" sz="2800" b="1" dirty="0" smtClean="0">
                <a:latin typeface="Comic Sans MS" charset="0"/>
              </a:rPr>
              <a:t>2009 - 2011</a:t>
            </a:r>
          </a:p>
        </p:txBody>
      </p:sp>
      <p:sp>
        <p:nvSpPr>
          <p:cNvPr id="3" name="Subtitle 2"/>
          <p:cNvSpPr>
            <a:spLocks noGrp="1"/>
          </p:cNvSpPr>
          <p:nvPr>
            <p:ph type="subTitle" idx="1"/>
          </p:nvPr>
        </p:nvSpPr>
        <p:spPr>
          <a:xfrm>
            <a:off x="685800" y="1470025"/>
            <a:ext cx="7772400" cy="5140325"/>
          </a:xfrm>
        </p:spPr>
        <p:txBody>
          <a:bodyPr rtlCol="0">
            <a:normAutofit/>
          </a:bodyPr>
          <a:lstStyle/>
          <a:p>
            <a:pPr eaLnBrk="1" fontAlgn="auto" hangingPunct="1">
              <a:spcAft>
                <a:spcPts val="0"/>
              </a:spcAft>
              <a:buFont typeface="Arial"/>
              <a:buNone/>
              <a:defRPr/>
            </a:pPr>
            <a:endParaRPr lang="en-US" sz="1200" dirty="0" smtClean="0">
              <a:latin typeface="Comic Sans MS"/>
              <a:ea typeface="+mn-ea"/>
              <a:cs typeface="Comic Sans MS"/>
            </a:endParaRPr>
          </a:p>
        </p:txBody>
      </p:sp>
      <p:graphicFrame>
        <p:nvGraphicFramePr>
          <p:cNvPr id="5" name="Table 4"/>
          <p:cNvGraphicFramePr>
            <a:graphicFrameLocks noGrp="1"/>
          </p:cNvGraphicFramePr>
          <p:nvPr>
            <p:extLst>
              <p:ext uri="{D42A27DB-BD31-4B8C-83A1-F6EECF244321}">
                <p14:modId xmlns:p14="http://schemas.microsoft.com/office/powerpoint/2010/main" val="1666131176"/>
              </p:ext>
            </p:extLst>
          </p:nvPr>
        </p:nvGraphicFramePr>
        <p:xfrm>
          <a:off x="0" y="1350822"/>
          <a:ext cx="9144000" cy="5488446"/>
        </p:xfrm>
        <a:graphic>
          <a:graphicData uri="http://schemas.openxmlformats.org/drawingml/2006/table">
            <a:tbl>
              <a:tblPr/>
              <a:tblGrid>
                <a:gridCol w="1860550"/>
                <a:gridCol w="2259013"/>
                <a:gridCol w="2141537"/>
                <a:gridCol w="931863"/>
                <a:gridCol w="1951037"/>
              </a:tblGrid>
              <a:tr h="628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omic Sans MS" charset="0"/>
                          <a:ea typeface="ＭＳ Ｐゴシック" charset="-128"/>
                        </a:rPr>
                        <a:t>Event Name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omic Sans MS" charset="0"/>
                          <a:ea typeface="ＭＳ Ｐゴシック" charset="-128"/>
                        </a:rPr>
                        <a:t>Description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omic Sans MS" charset="0"/>
                          <a:ea typeface="ＭＳ Ｐゴシック" charset="-128"/>
                        </a:rPr>
                        <a:t>Target Audience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omic Sans MS" charset="0"/>
                          <a:ea typeface="ＭＳ Ｐゴシック" charset="-128"/>
                        </a:rPr>
                        <a:t>Number of  People impacted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omic Sans MS" charset="0"/>
                          <a:ea typeface="ＭＳ Ｐゴシック" charset="-128"/>
                        </a:rPr>
                        <a:t>Location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462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World Asthma Day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Asthma education and in-service for elementary- age children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Elementary-age children, school teachers and principles throughout WNC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1,840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School systems in WNC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8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WNC School Nurse Asthma In-service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Workshop, presentation and training in regards to asthma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School nurses of WNC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120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Western Region of North Carolina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Comic Sans MS"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780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NC Asthma Summit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Asthma Conference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Health Care Providers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530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Research Triangle Park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09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Physician In-service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Presentation of EPR - 3 Guidelines and GIP (Guidelines Implementation Panel); NACI Demonstration Project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PCP's from Cherokee Indian Reservation (Tallulah Valley Health Center and Snowbird Clinic); Macon County (Angel Medical Center); Haywood County; Mission Children's Specialist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 250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Cherokee Indian Hospital; Mission Children's Rueter Outpatient Center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Mission Children's Specialist "Lunch and Learn"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Presentation in regards to asthma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Nurses at Mission Children's.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Mission Children's Specialist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462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Health Professional Asthma In-service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Workshop, presentation and training in regards to asthma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Comic Sans MS"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 Social Workers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omic Sans MS" charset="0"/>
                          <a:ea typeface="ＭＳ Ｐゴシック" charset="-128"/>
                        </a:rPr>
                        <a:t>Mission Hospital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6" name="Picture 1"/>
          <p:cNvPicPr>
            <a:picLocks noChangeAspect="1" noChangeArrowheads="1"/>
          </p:cNvPicPr>
          <p:nvPr/>
        </p:nvPicPr>
        <p:blipFill>
          <a:blip r:embed="rId3" cstate="print"/>
          <a:srcRect/>
          <a:stretch>
            <a:fillRect/>
          </a:stretch>
        </p:blipFill>
        <p:spPr bwMode="auto">
          <a:xfrm>
            <a:off x="7162800" y="381000"/>
            <a:ext cx="1752600" cy="969606"/>
          </a:xfrm>
          <a:prstGeom prst="rect">
            <a:avLst/>
          </a:prstGeom>
          <a:noFill/>
          <a:ln w="9525">
            <a:noFill/>
            <a:miter lim="800000"/>
            <a:headEnd/>
            <a:tailEnd/>
          </a:ln>
        </p:spPr>
      </p:pic>
    </p:spTree>
    <p:extLst>
      <p:ext uri="{BB962C8B-B14F-4D97-AF65-F5344CB8AC3E}">
        <p14:creationId xmlns:p14="http://schemas.microsoft.com/office/powerpoint/2010/main" val="2526100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cstate="print"/>
          <a:srcRect/>
          <a:stretch>
            <a:fillRect/>
          </a:stretch>
        </p:blipFill>
        <p:spPr bwMode="auto">
          <a:xfrm>
            <a:off x="3124200" y="598495"/>
            <a:ext cx="2462784" cy="1664043"/>
          </a:xfrm>
          <a:prstGeom prst="rect">
            <a:avLst/>
          </a:prstGeom>
          <a:noFill/>
          <a:ln w="9525">
            <a:noFill/>
            <a:miter lim="800000"/>
            <a:headEnd/>
            <a:tailEnd/>
          </a:ln>
        </p:spPr>
      </p:pic>
      <p:sp>
        <p:nvSpPr>
          <p:cNvPr id="16" name="Rectangle 15"/>
          <p:cNvSpPr/>
          <p:nvPr/>
        </p:nvSpPr>
        <p:spPr>
          <a:xfrm>
            <a:off x="1981200" y="1891994"/>
            <a:ext cx="5029200" cy="830997"/>
          </a:xfrm>
          <a:prstGeom prst="rect">
            <a:avLst/>
          </a:prstGeom>
        </p:spPr>
        <p:txBody>
          <a:bodyPr wrap="square">
            <a:spAutoFit/>
          </a:bodyPr>
          <a:lstStyle/>
          <a:p>
            <a:pPr algn="ctr"/>
            <a:r>
              <a:rPr lang="en-US" sz="2400" dirty="0" smtClean="0">
                <a:latin typeface="Calibri" pitchFamily="34" charset="0"/>
              </a:rPr>
              <a:t>National Environmental Leadership Award in Asthma Management</a:t>
            </a:r>
          </a:p>
        </p:txBody>
      </p:sp>
      <p:sp>
        <p:nvSpPr>
          <p:cNvPr id="17" name="TextBox 16"/>
          <p:cNvSpPr txBox="1"/>
          <p:nvPr/>
        </p:nvSpPr>
        <p:spPr>
          <a:xfrm>
            <a:off x="0" y="2971800"/>
            <a:ext cx="9144000" cy="1015663"/>
          </a:xfrm>
          <a:prstGeom prst="rect">
            <a:avLst/>
          </a:prstGeom>
          <a:noFill/>
        </p:spPr>
        <p:txBody>
          <a:bodyPr wrap="square" rtlCol="0">
            <a:spAutoFit/>
          </a:bodyPr>
          <a:lstStyle/>
          <a:p>
            <a:pPr>
              <a:buFont typeface="Wingdings" pitchFamily="2" charset="2"/>
              <a:buChar char="v"/>
            </a:pPr>
            <a:r>
              <a:rPr lang="en-US" sz="3200" dirty="0" smtClean="0"/>
              <a:t>2012 Health Care Provider Recipient</a:t>
            </a:r>
            <a:r>
              <a:rPr lang="en-US" sz="2800" dirty="0" smtClean="0"/>
              <a:t/>
            </a:r>
            <a:br>
              <a:rPr lang="en-US" sz="2800" dirty="0" smtClean="0"/>
            </a:br>
            <a:endParaRPr lang="en-US" sz="2800" dirty="0" smtClean="0"/>
          </a:p>
        </p:txBody>
      </p:sp>
      <p:sp>
        <p:nvSpPr>
          <p:cNvPr id="18" name="TextBox 17"/>
          <p:cNvSpPr txBox="1"/>
          <p:nvPr/>
        </p:nvSpPr>
        <p:spPr>
          <a:xfrm>
            <a:off x="1828800" y="4193294"/>
            <a:ext cx="6172200" cy="2031325"/>
          </a:xfrm>
          <a:prstGeom prst="rect">
            <a:avLst/>
          </a:prstGeom>
          <a:noFill/>
        </p:spPr>
        <p:txBody>
          <a:bodyPr wrap="square" rtlCol="0">
            <a:spAutoFit/>
          </a:bodyPr>
          <a:lstStyle/>
          <a:p>
            <a:r>
              <a:rPr lang="en-US" dirty="0" smtClean="0"/>
              <a:t>This award is EPA's highest recognition a program and its leaders can receive for delivering excellent environmental asthma management as part of their comprehensive asthma care services. Each year, EPA honors exceptional health plans, health care providers and communities in action.</a:t>
            </a:r>
          </a:p>
        </p:txBody>
      </p:sp>
      <p:pic>
        <p:nvPicPr>
          <p:cNvPr id="7" name="Picture 1"/>
          <p:cNvPicPr>
            <a:picLocks noChangeAspect="1" noChangeArrowheads="1"/>
          </p:cNvPicPr>
          <p:nvPr/>
        </p:nvPicPr>
        <p:blipFill>
          <a:blip r:embed="rId4" cstate="print"/>
          <a:srcRect/>
          <a:stretch>
            <a:fillRect/>
          </a:stretch>
        </p:blipFill>
        <p:spPr bwMode="auto">
          <a:xfrm>
            <a:off x="6705600" y="457200"/>
            <a:ext cx="1981200" cy="1096076"/>
          </a:xfrm>
          <a:prstGeom prst="rect">
            <a:avLst/>
          </a:prstGeom>
          <a:noFill/>
          <a:ln w="9525">
            <a:noFill/>
            <a:miter lim="800000"/>
            <a:headEnd/>
            <a:tailEnd/>
          </a:ln>
        </p:spPr>
      </p:pic>
    </p:spTree>
    <p:extLst>
      <p:ext uri="{BB962C8B-B14F-4D97-AF65-F5344CB8AC3E}">
        <p14:creationId xmlns:p14="http://schemas.microsoft.com/office/powerpoint/2010/main" val="666628917"/>
      </p:ext>
    </p:extLst>
  </p:cSld>
  <p:clrMapOvr>
    <a:masterClrMapping/>
  </p:clrMapOvr>
  <mc:AlternateContent xmlns:mc="http://schemas.openxmlformats.org/markup-compatibility/2006" xmlns:p14="http://schemas.microsoft.com/office/powerpoint/2010/main">
    <mc:Choice Requires="p14">
      <p:transition p14:dur="0" advClick="0" advTm="35000"/>
    </mc:Choice>
    <mc:Fallback xmlns="">
      <p:transition advClick="0" advTm="3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17693"/>
            <a:ext cx="5943600" cy="6740307"/>
          </a:xfrm>
          <a:prstGeom prst="rect">
            <a:avLst/>
          </a:prstGeom>
        </p:spPr>
        <p:txBody>
          <a:bodyPr wrap="square">
            <a:spAutoFit/>
          </a:bodyPr>
          <a:lstStyle/>
          <a:p>
            <a:pPr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r>
              <a:rPr lang="en-US" dirty="0" smtClean="0">
                <a:solidFill>
                  <a:prstClr val="black"/>
                </a:solidFill>
                <a:latin typeface="Calibri"/>
              </a:rPr>
              <a:t>    US </a:t>
            </a:r>
            <a:r>
              <a:rPr lang="en-US" dirty="0">
                <a:solidFill>
                  <a:prstClr val="black"/>
                </a:solidFill>
                <a:latin typeface="Calibri"/>
              </a:rPr>
              <a:t>EPA Asthma Grant Demographics</a:t>
            </a:r>
          </a:p>
          <a:p>
            <a:pPr eaLnBrk="1" fontAlgn="auto" hangingPunct="1">
              <a:spcBef>
                <a:spcPts val="0"/>
              </a:spcBef>
              <a:spcAft>
                <a:spcPts val="0"/>
              </a:spcAft>
            </a:pPr>
            <a:r>
              <a:rPr lang="en-US" dirty="0" smtClean="0">
                <a:solidFill>
                  <a:prstClr val="black"/>
                </a:solidFill>
                <a:latin typeface="Calibri"/>
              </a:rPr>
              <a:t>  October </a:t>
            </a:r>
            <a:r>
              <a:rPr lang="en-US" dirty="0">
                <a:solidFill>
                  <a:prstClr val="black"/>
                </a:solidFill>
                <a:latin typeface="Calibri"/>
              </a:rPr>
              <a:t>1, 2012 - September 30, 2014	</a:t>
            </a:r>
            <a:endParaRPr lang="en-US" b="0" dirty="0">
              <a:solidFill>
                <a:prstClr val="black"/>
              </a:solidFill>
              <a:latin typeface="Calibri"/>
            </a:endParaRPr>
          </a:p>
          <a:p>
            <a:pPr eaLnBrk="1" fontAlgn="auto" hangingPunct="1">
              <a:spcBef>
                <a:spcPts val="0"/>
              </a:spcBef>
              <a:spcAft>
                <a:spcPts val="0"/>
              </a:spcAft>
            </a:pPr>
            <a:r>
              <a:rPr lang="en-US" dirty="0" smtClean="0">
                <a:solidFill>
                  <a:prstClr val="black"/>
                </a:solidFill>
                <a:latin typeface="Calibri"/>
              </a:rPr>
              <a:t>                           N  = 61</a:t>
            </a:r>
            <a:r>
              <a:rPr lang="en-US" b="0" dirty="0">
                <a:solidFill>
                  <a:prstClr val="black"/>
                </a:solidFill>
                <a:latin typeface="Calibri"/>
              </a:rPr>
              <a:t>	</a:t>
            </a:r>
          </a:p>
          <a:p>
            <a:pPr eaLnBrk="1" fontAlgn="auto" hangingPunct="1">
              <a:spcBef>
                <a:spcPts val="0"/>
              </a:spcBef>
              <a:spcAft>
                <a:spcPts val="0"/>
              </a:spcAft>
            </a:pPr>
            <a:r>
              <a:rPr lang="en-US" dirty="0">
                <a:solidFill>
                  <a:prstClr val="black"/>
                </a:solidFill>
                <a:latin typeface="Calibri"/>
              </a:rPr>
              <a:t>Age	</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Average Age	</a:t>
            </a:r>
            <a:r>
              <a:rPr lang="en-US" b="0" dirty="0" smtClean="0">
                <a:solidFill>
                  <a:prstClr val="black"/>
                </a:solidFill>
                <a:latin typeface="Calibri"/>
              </a:rPr>
              <a:t>	  8.4</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Age Range	</a:t>
            </a:r>
            <a:r>
              <a:rPr lang="en-US" b="0" dirty="0" smtClean="0">
                <a:solidFill>
                  <a:prstClr val="black"/>
                </a:solidFill>
                <a:latin typeface="Calibri"/>
              </a:rPr>
              <a:t>	1 </a:t>
            </a:r>
            <a:r>
              <a:rPr lang="en-US" b="0" dirty="0">
                <a:solidFill>
                  <a:prstClr val="black"/>
                </a:solidFill>
                <a:latin typeface="Calibri"/>
              </a:rPr>
              <a:t>- 17	</a:t>
            </a:r>
          </a:p>
          <a:p>
            <a:pPr eaLnBrk="1" fontAlgn="auto" hangingPunct="1">
              <a:spcBef>
                <a:spcPts val="0"/>
              </a:spcBef>
              <a:spcAft>
                <a:spcPts val="0"/>
              </a:spcAft>
            </a:pPr>
            <a:r>
              <a:rPr lang="en-US" dirty="0">
                <a:solidFill>
                  <a:prstClr val="black"/>
                </a:solidFill>
                <a:latin typeface="Calibri"/>
              </a:rPr>
              <a:t>Gender	</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Male	</a:t>
            </a:r>
            <a:r>
              <a:rPr lang="en-US" b="0" dirty="0" smtClean="0">
                <a:solidFill>
                  <a:prstClr val="black"/>
                </a:solidFill>
                <a:latin typeface="Calibri"/>
              </a:rPr>
              <a:t>		57%</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a:t>
            </a:r>
            <a:r>
              <a:rPr lang="en-US" b="0" dirty="0" smtClean="0">
                <a:solidFill>
                  <a:prstClr val="black"/>
                </a:solidFill>
                <a:latin typeface="Calibri"/>
              </a:rPr>
              <a:t>Female	</a:t>
            </a:r>
            <a:r>
              <a:rPr lang="en-US" b="0" dirty="0">
                <a:solidFill>
                  <a:prstClr val="black"/>
                </a:solidFill>
                <a:latin typeface="Calibri"/>
              </a:rPr>
              <a:t>	</a:t>
            </a:r>
            <a:r>
              <a:rPr lang="en-US" b="0" dirty="0" smtClean="0">
                <a:solidFill>
                  <a:prstClr val="black"/>
                </a:solidFill>
                <a:latin typeface="Calibri"/>
              </a:rPr>
              <a:t>	43%</a:t>
            </a:r>
            <a:r>
              <a:rPr lang="en-US" b="0" dirty="0">
                <a:solidFill>
                  <a:prstClr val="black"/>
                </a:solidFill>
                <a:latin typeface="Calibri"/>
              </a:rPr>
              <a:t>	</a:t>
            </a:r>
          </a:p>
          <a:p>
            <a:pPr eaLnBrk="1" fontAlgn="auto" hangingPunct="1">
              <a:spcBef>
                <a:spcPts val="0"/>
              </a:spcBef>
              <a:spcAft>
                <a:spcPts val="0"/>
              </a:spcAft>
            </a:pPr>
            <a:r>
              <a:rPr lang="en-US" dirty="0">
                <a:solidFill>
                  <a:prstClr val="black"/>
                </a:solidFill>
                <a:latin typeface="Calibri"/>
              </a:rPr>
              <a:t>Ethnicity	</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American Indian	</a:t>
            </a:r>
            <a:r>
              <a:rPr lang="en-US" b="0" dirty="0" smtClean="0">
                <a:solidFill>
                  <a:prstClr val="black"/>
                </a:solidFill>
                <a:latin typeface="Calibri"/>
              </a:rPr>
              <a:t>	23%</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Caucasian	</a:t>
            </a:r>
            <a:r>
              <a:rPr lang="en-US" b="0" dirty="0" smtClean="0">
                <a:solidFill>
                  <a:prstClr val="black"/>
                </a:solidFill>
                <a:latin typeface="Calibri"/>
              </a:rPr>
              <a:t>	54%</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African American	</a:t>
            </a:r>
            <a:r>
              <a:rPr lang="en-US" b="0" dirty="0" smtClean="0">
                <a:solidFill>
                  <a:prstClr val="black"/>
                </a:solidFill>
                <a:latin typeface="Calibri"/>
              </a:rPr>
              <a:t>	10%</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Hispanic	</a:t>
            </a:r>
            <a:r>
              <a:rPr lang="en-US" b="0" dirty="0" smtClean="0">
                <a:solidFill>
                  <a:prstClr val="black"/>
                </a:solidFill>
                <a:latin typeface="Calibri"/>
              </a:rPr>
              <a:t>	  8%</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Hispanic-American Indian	</a:t>
            </a:r>
            <a:r>
              <a:rPr lang="en-US" b="0" dirty="0" smtClean="0">
                <a:solidFill>
                  <a:prstClr val="black"/>
                </a:solidFill>
                <a:latin typeface="Calibri"/>
              </a:rPr>
              <a:t>  5%</a:t>
            </a:r>
            <a:r>
              <a:rPr lang="en-US" b="0" dirty="0">
                <a:solidFill>
                  <a:prstClr val="black"/>
                </a:solidFill>
                <a:latin typeface="Calibri"/>
              </a:rPr>
              <a:t>	</a:t>
            </a:r>
          </a:p>
          <a:p>
            <a:pPr eaLnBrk="1" fontAlgn="auto" hangingPunct="1">
              <a:spcBef>
                <a:spcPts val="0"/>
              </a:spcBef>
              <a:spcAft>
                <a:spcPts val="0"/>
              </a:spcAft>
            </a:pPr>
            <a:r>
              <a:rPr lang="en-US" dirty="0">
                <a:solidFill>
                  <a:prstClr val="black"/>
                </a:solidFill>
                <a:latin typeface="Calibri"/>
              </a:rPr>
              <a:t>Insurance	</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Coventry	</a:t>
            </a:r>
            <a:r>
              <a:rPr lang="en-US" b="0" dirty="0" smtClean="0">
                <a:solidFill>
                  <a:prstClr val="black"/>
                </a:solidFill>
                <a:latin typeface="Calibri"/>
              </a:rPr>
              <a:t>	  2%</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Medicaid	</a:t>
            </a:r>
            <a:r>
              <a:rPr lang="en-US" b="0" dirty="0" smtClean="0">
                <a:solidFill>
                  <a:prstClr val="black"/>
                </a:solidFill>
                <a:latin typeface="Calibri"/>
              </a:rPr>
              <a:t>	97%</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Unknown	</a:t>
            </a:r>
            <a:r>
              <a:rPr lang="en-US" b="0" dirty="0" smtClean="0">
                <a:solidFill>
                  <a:prstClr val="black"/>
                </a:solidFill>
                <a:latin typeface="Calibri"/>
              </a:rPr>
              <a:t>	  1%</a:t>
            </a:r>
            <a:r>
              <a:rPr lang="en-US" b="0" dirty="0">
                <a:solidFill>
                  <a:prstClr val="black"/>
                </a:solidFill>
                <a:latin typeface="Calibri"/>
              </a:rPr>
              <a:t>	</a:t>
            </a:r>
          </a:p>
          <a:p>
            <a:pPr eaLnBrk="1" fontAlgn="auto" hangingPunct="1">
              <a:spcBef>
                <a:spcPts val="0"/>
              </a:spcBef>
              <a:spcAft>
                <a:spcPts val="0"/>
              </a:spcAft>
            </a:pPr>
            <a:endParaRPr lang="en-US" b="0" dirty="0">
              <a:solidFill>
                <a:prstClr val="black"/>
              </a:solidFill>
              <a:latin typeface="Calibri"/>
            </a:endParaRPr>
          </a:p>
          <a:p>
            <a:pPr eaLnBrk="1" fontAlgn="auto" hangingPunct="1">
              <a:spcBef>
                <a:spcPts val="0"/>
              </a:spcBef>
              <a:spcAft>
                <a:spcPts val="0"/>
              </a:spcAft>
            </a:pPr>
            <a:r>
              <a:rPr lang="en-US" b="0" dirty="0">
                <a:solidFill>
                  <a:prstClr val="black"/>
                </a:solidFill>
                <a:latin typeface="Calibri"/>
              </a:rPr>
              <a:t>*SAS/STAT®.  SAS Institute Inc., SAS Campus Drive</a:t>
            </a:r>
            <a:r>
              <a:rPr lang="en-US" b="0" dirty="0" smtClean="0">
                <a:solidFill>
                  <a:prstClr val="black"/>
                </a:solidFill>
                <a:latin typeface="Calibri"/>
              </a:rPr>
              <a:t>,</a:t>
            </a:r>
          </a:p>
          <a:p>
            <a:pPr eaLnBrk="1" fontAlgn="auto" hangingPunct="1">
              <a:spcBef>
                <a:spcPts val="0"/>
              </a:spcBef>
              <a:spcAft>
                <a:spcPts val="0"/>
              </a:spcAft>
            </a:pPr>
            <a:r>
              <a:rPr lang="en-US" b="0" dirty="0" smtClean="0">
                <a:solidFill>
                  <a:prstClr val="black"/>
                </a:solidFill>
                <a:latin typeface="Calibri"/>
              </a:rPr>
              <a:t> </a:t>
            </a:r>
            <a:r>
              <a:rPr lang="en-US" b="0" dirty="0">
                <a:solidFill>
                  <a:prstClr val="black"/>
                </a:solidFill>
                <a:latin typeface="Calibri"/>
              </a:rPr>
              <a:t>Cary, NC 27513.</a:t>
            </a:r>
          </a:p>
          <a:p>
            <a:pPr eaLnBrk="1" fontAlgn="auto" hangingPunct="1">
              <a:spcBef>
                <a:spcPts val="0"/>
              </a:spcBef>
              <a:spcAft>
                <a:spcPts val="0"/>
              </a:spcAft>
            </a:pPr>
            <a:endParaRPr lang="en-US" b="0" dirty="0">
              <a:solidFill>
                <a:prstClr val="black"/>
              </a:solidFill>
              <a:latin typeface="Calibri"/>
            </a:endParaRPr>
          </a:p>
        </p:txBody>
      </p:sp>
      <p:pic>
        <p:nvPicPr>
          <p:cNvPr id="4" name="Picture 1"/>
          <p:cNvPicPr>
            <a:picLocks noChangeAspect="1" noChangeArrowheads="1"/>
          </p:cNvPicPr>
          <p:nvPr/>
        </p:nvPicPr>
        <p:blipFill>
          <a:blip r:embed="rId2" cstate="print"/>
          <a:srcRect/>
          <a:stretch>
            <a:fillRect/>
          </a:stretch>
        </p:blipFill>
        <p:spPr bwMode="auto">
          <a:xfrm>
            <a:off x="7010400" y="457200"/>
            <a:ext cx="1981200" cy="1096076"/>
          </a:xfrm>
          <a:prstGeom prst="rect">
            <a:avLst/>
          </a:prstGeom>
          <a:noFill/>
          <a:ln w="9525">
            <a:noFill/>
            <a:miter lim="800000"/>
            <a:headEnd/>
            <a:tailEnd/>
          </a:ln>
        </p:spPr>
      </p:pic>
    </p:spTree>
    <p:extLst>
      <p:ext uri="{BB962C8B-B14F-4D97-AF65-F5344CB8AC3E}">
        <p14:creationId xmlns:p14="http://schemas.microsoft.com/office/powerpoint/2010/main" val="2185514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143000"/>
            <a:ext cx="4876800" cy="3970318"/>
          </a:xfrm>
          <a:prstGeom prst="rect">
            <a:avLst/>
          </a:prstGeom>
        </p:spPr>
        <p:txBody>
          <a:bodyPr wrap="square">
            <a:spAutoFit/>
          </a:bodyPr>
          <a:lstStyle/>
          <a:p>
            <a:pPr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r>
              <a:rPr lang="en-US" dirty="0" smtClean="0">
                <a:solidFill>
                  <a:prstClr val="black"/>
                </a:solidFill>
                <a:latin typeface="Calibri"/>
              </a:rPr>
              <a:t>  US </a:t>
            </a:r>
            <a:r>
              <a:rPr lang="en-US" dirty="0">
                <a:solidFill>
                  <a:prstClr val="black"/>
                </a:solidFill>
                <a:latin typeface="Calibri"/>
              </a:rPr>
              <a:t>EPA Asthma Grant 2012-2014</a:t>
            </a:r>
          </a:p>
          <a:p>
            <a:pPr eaLnBrk="1" fontAlgn="auto" hangingPunct="1">
              <a:spcBef>
                <a:spcPts val="0"/>
              </a:spcBef>
              <a:spcAft>
                <a:spcPts val="0"/>
              </a:spcAft>
            </a:pPr>
            <a:r>
              <a:rPr lang="en-US" dirty="0" smtClean="0">
                <a:solidFill>
                  <a:prstClr val="black"/>
                </a:solidFill>
                <a:latin typeface="Calibri"/>
              </a:rPr>
              <a:t>      Asthma </a:t>
            </a:r>
            <a:r>
              <a:rPr lang="en-US" dirty="0">
                <a:solidFill>
                  <a:prstClr val="black"/>
                </a:solidFill>
                <a:latin typeface="Calibri"/>
              </a:rPr>
              <a:t>Severity and Control	</a:t>
            </a:r>
          </a:p>
          <a:p>
            <a:pPr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r>
              <a:rPr lang="en-US" dirty="0" smtClean="0">
                <a:solidFill>
                  <a:prstClr val="black"/>
                </a:solidFill>
                <a:latin typeface="Calibri"/>
              </a:rPr>
              <a:t>Level of Severity  (at Baseline)</a:t>
            </a:r>
            <a:r>
              <a:rPr lang="en-US" b="0" dirty="0">
                <a:solidFill>
                  <a:prstClr val="black"/>
                </a:solidFill>
                <a:latin typeface="Calibri"/>
              </a:rPr>
              <a:t>	</a:t>
            </a:r>
          </a:p>
          <a:p>
            <a:pPr eaLnBrk="1" fontAlgn="auto" hangingPunct="1">
              <a:spcBef>
                <a:spcPts val="0"/>
              </a:spcBef>
              <a:spcAft>
                <a:spcPts val="0"/>
              </a:spcAft>
            </a:pPr>
            <a:r>
              <a:rPr lang="en-US" dirty="0">
                <a:solidFill>
                  <a:prstClr val="black"/>
                </a:solidFill>
                <a:latin typeface="Calibri"/>
              </a:rPr>
              <a:t>   </a:t>
            </a:r>
            <a:r>
              <a:rPr lang="en-US" b="0" dirty="0">
                <a:solidFill>
                  <a:prstClr val="black"/>
                </a:solidFill>
                <a:latin typeface="Calibri"/>
              </a:rPr>
              <a:t>Intermittent		</a:t>
            </a:r>
            <a:r>
              <a:rPr lang="en-US" b="0" dirty="0" smtClean="0">
                <a:solidFill>
                  <a:prstClr val="black"/>
                </a:solidFill>
                <a:latin typeface="Calibri"/>
              </a:rPr>
              <a:t>  2%</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a:t>
            </a:r>
            <a:r>
              <a:rPr lang="en-US" b="0" dirty="0" smtClean="0">
                <a:solidFill>
                  <a:prstClr val="black"/>
                </a:solidFill>
                <a:latin typeface="Calibri"/>
              </a:rPr>
              <a:t>Mild Persistent</a:t>
            </a:r>
            <a:r>
              <a:rPr lang="en-US" b="0" dirty="0">
                <a:solidFill>
                  <a:prstClr val="black"/>
                </a:solidFill>
                <a:latin typeface="Calibri"/>
              </a:rPr>
              <a:t>	</a:t>
            </a:r>
            <a:r>
              <a:rPr lang="en-US" b="0" dirty="0" smtClean="0">
                <a:solidFill>
                  <a:prstClr val="black"/>
                </a:solidFill>
                <a:latin typeface="Calibri"/>
              </a:rPr>
              <a:t>	16 %</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a:t>
            </a:r>
            <a:r>
              <a:rPr lang="en-US" b="0" dirty="0" smtClean="0">
                <a:solidFill>
                  <a:prstClr val="black"/>
                </a:solidFill>
                <a:latin typeface="Calibri"/>
              </a:rPr>
              <a:t>Moderate Persistent</a:t>
            </a:r>
            <a:r>
              <a:rPr lang="en-US" b="0" dirty="0">
                <a:solidFill>
                  <a:prstClr val="black"/>
                </a:solidFill>
                <a:latin typeface="Calibri"/>
              </a:rPr>
              <a:t>	</a:t>
            </a:r>
            <a:r>
              <a:rPr lang="en-US" b="0" dirty="0" smtClean="0">
                <a:solidFill>
                  <a:prstClr val="black"/>
                </a:solidFill>
                <a:latin typeface="Calibri"/>
              </a:rPr>
              <a:t>69</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a:t>
            </a:r>
            <a:r>
              <a:rPr lang="en-US" b="0" dirty="0" smtClean="0">
                <a:solidFill>
                  <a:prstClr val="black"/>
                </a:solidFill>
                <a:latin typeface="Calibri"/>
              </a:rPr>
              <a:t>Severe Persistent</a:t>
            </a:r>
            <a:r>
              <a:rPr lang="en-US" b="0" dirty="0">
                <a:solidFill>
                  <a:prstClr val="black"/>
                </a:solidFill>
                <a:latin typeface="Calibri"/>
              </a:rPr>
              <a:t>	</a:t>
            </a:r>
            <a:r>
              <a:rPr lang="en-US" b="0" dirty="0" smtClean="0">
                <a:solidFill>
                  <a:prstClr val="black"/>
                </a:solidFill>
                <a:latin typeface="Calibri"/>
              </a:rPr>
              <a:t>	13%</a:t>
            </a:r>
            <a:r>
              <a:rPr lang="en-US" b="0" dirty="0">
                <a:solidFill>
                  <a:prstClr val="black"/>
                </a:solidFill>
                <a:latin typeface="Calibri"/>
              </a:rPr>
              <a:t>	</a:t>
            </a:r>
          </a:p>
          <a:p>
            <a:pPr eaLnBrk="1" fontAlgn="auto" hangingPunct="1">
              <a:spcBef>
                <a:spcPts val="0"/>
              </a:spcBef>
              <a:spcAft>
                <a:spcPts val="0"/>
              </a:spcAft>
            </a:pPr>
            <a:endParaRPr lang="en-US" dirty="0">
              <a:solidFill>
                <a:prstClr val="black"/>
              </a:solidFill>
              <a:latin typeface="Calibri"/>
            </a:endParaRPr>
          </a:p>
          <a:p>
            <a:pPr eaLnBrk="1" fontAlgn="auto" hangingPunct="1">
              <a:spcBef>
                <a:spcPts val="0"/>
              </a:spcBef>
              <a:spcAft>
                <a:spcPts val="0"/>
              </a:spcAft>
            </a:pPr>
            <a:r>
              <a:rPr lang="en-US" dirty="0">
                <a:solidFill>
                  <a:prstClr val="black"/>
                </a:solidFill>
                <a:latin typeface="Calibri"/>
              </a:rPr>
              <a:t>Level of Control </a:t>
            </a:r>
            <a:r>
              <a:rPr lang="en-US" dirty="0" smtClean="0">
                <a:solidFill>
                  <a:prstClr val="black"/>
                </a:solidFill>
                <a:latin typeface="Calibri"/>
              </a:rPr>
              <a:t>(at Baseline)</a:t>
            </a:r>
            <a:r>
              <a:rPr lang="en-US"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Controlled	</a:t>
            </a:r>
            <a:r>
              <a:rPr lang="en-US" b="0" dirty="0" smtClean="0">
                <a:solidFill>
                  <a:prstClr val="black"/>
                </a:solidFill>
                <a:latin typeface="Calibri"/>
              </a:rPr>
              <a:t>	   5%</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Not well controlled	</a:t>
            </a:r>
            <a:r>
              <a:rPr lang="en-US" b="0" dirty="0" smtClean="0">
                <a:solidFill>
                  <a:prstClr val="black"/>
                </a:solidFill>
                <a:latin typeface="Calibri"/>
              </a:rPr>
              <a:t>34%</a:t>
            </a:r>
            <a:r>
              <a:rPr lang="en-US" b="0" dirty="0">
                <a:solidFill>
                  <a:prstClr val="black"/>
                </a:solidFill>
                <a:latin typeface="Calibri"/>
              </a:rPr>
              <a:t>	</a:t>
            </a:r>
          </a:p>
          <a:p>
            <a:pPr eaLnBrk="1" fontAlgn="auto" hangingPunct="1">
              <a:spcBef>
                <a:spcPts val="0"/>
              </a:spcBef>
              <a:spcAft>
                <a:spcPts val="0"/>
              </a:spcAft>
            </a:pPr>
            <a:r>
              <a:rPr lang="en-US" b="0" dirty="0">
                <a:solidFill>
                  <a:prstClr val="black"/>
                </a:solidFill>
                <a:latin typeface="Calibri"/>
              </a:rPr>
              <a:t>   Very poorly controlled	</a:t>
            </a:r>
            <a:r>
              <a:rPr lang="en-US" b="0" dirty="0" smtClean="0">
                <a:solidFill>
                  <a:prstClr val="black"/>
                </a:solidFill>
                <a:latin typeface="Calibri"/>
              </a:rPr>
              <a:t>61%</a:t>
            </a:r>
            <a:r>
              <a:rPr lang="en-US" b="0" dirty="0">
                <a:solidFill>
                  <a:prstClr val="black"/>
                </a:solidFill>
                <a:latin typeface="Calibri"/>
              </a:rPr>
              <a:t>	</a:t>
            </a:r>
          </a:p>
        </p:txBody>
      </p:sp>
      <p:pic>
        <p:nvPicPr>
          <p:cNvPr id="4" name="Picture 1"/>
          <p:cNvPicPr>
            <a:picLocks noChangeAspect="1" noChangeArrowheads="1"/>
          </p:cNvPicPr>
          <p:nvPr/>
        </p:nvPicPr>
        <p:blipFill>
          <a:blip r:embed="rId3" cstate="print"/>
          <a:srcRect/>
          <a:stretch>
            <a:fillRect/>
          </a:stretch>
        </p:blipFill>
        <p:spPr bwMode="auto">
          <a:xfrm>
            <a:off x="7010400" y="457200"/>
            <a:ext cx="1981200" cy="1096076"/>
          </a:xfrm>
          <a:prstGeom prst="rect">
            <a:avLst/>
          </a:prstGeom>
          <a:noFill/>
          <a:ln w="9525">
            <a:noFill/>
            <a:miter lim="800000"/>
            <a:headEnd/>
            <a:tailEnd/>
          </a:ln>
        </p:spPr>
      </p:pic>
    </p:spTree>
    <p:extLst>
      <p:ext uri="{BB962C8B-B14F-4D97-AF65-F5344CB8AC3E}">
        <p14:creationId xmlns:p14="http://schemas.microsoft.com/office/powerpoint/2010/main" val="877885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2000" y="37641"/>
          <a:ext cx="6248400" cy="6613661"/>
        </p:xfrm>
        <a:graphic>
          <a:graphicData uri="http://schemas.openxmlformats.org/drawingml/2006/table">
            <a:tbl>
              <a:tblPr>
                <a:tableStyleId>{5C22544A-7EE6-4342-B048-85BDC9FD1C3A}</a:tableStyleId>
              </a:tblPr>
              <a:tblGrid>
                <a:gridCol w="1461050"/>
                <a:gridCol w="1664919"/>
                <a:gridCol w="1060394"/>
                <a:gridCol w="913864"/>
                <a:gridCol w="1148173"/>
              </a:tblGrid>
              <a:tr h="228960">
                <a:tc gridSpan="5">
                  <a:txBody>
                    <a:bodyPr/>
                    <a:lstStyle/>
                    <a:p>
                      <a:pPr marL="0" marR="0" algn="ctr">
                        <a:lnSpc>
                          <a:spcPct val="115000"/>
                        </a:lnSpc>
                        <a:spcBef>
                          <a:spcPts val="0"/>
                        </a:spcBef>
                        <a:spcAft>
                          <a:spcPts val="0"/>
                        </a:spcAft>
                      </a:pPr>
                      <a:r>
                        <a:rPr lang="en-US" sz="1400" dirty="0">
                          <a:effectLst/>
                        </a:rPr>
                        <a:t>US EPA ASTHMA GRANT DIAGNOSTICS AND COST ANALYSIS</a:t>
                      </a:r>
                      <a:endParaRPr lang="en-US" sz="14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505">
                <a:tc>
                  <a:txBody>
                    <a:bodyPr/>
                    <a:lstStyle/>
                    <a:p>
                      <a:pPr marL="0" marR="0" algn="ct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r>
              <a:tr h="392508">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12 Months Prior to </a:t>
                      </a:r>
                      <a:r>
                        <a:rPr lang="en-US" sz="1200" dirty="0">
                          <a:solidFill>
                            <a:schemeClr val="tx1"/>
                          </a:solidFill>
                          <a:effectLst/>
                        </a:rPr>
                        <a:t>Intervention</a:t>
                      </a:r>
                      <a:endParaRPr lang="en-US" sz="1200" dirty="0">
                        <a:solidFill>
                          <a:schemeClr val="tx1"/>
                        </a:solidFill>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smtClean="0">
                          <a:effectLst/>
                        </a:rPr>
                        <a:t> Intervention</a:t>
                      </a:r>
                      <a:r>
                        <a:rPr lang="en-US" sz="1200" baseline="0" dirty="0" smtClean="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Cost Avoidance</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ED </a:t>
                      </a:r>
                      <a:r>
                        <a:rPr lang="en-US" sz="1200" dirty="0" smtClean="0">
                          <a:effectLst/>
                        </a:rPr>
                        <a:t>Utilization</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Visits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102</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8</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IMPACT</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Costs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$107.322.36</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$8,417.44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$98,904.92</a:t>
                      </a:r>
                      <a:endParaRPr lang="en-US" sz="1200" dirty="0">
                        <a:effectLst/>
                        <a:latin typeface="Calibri"/>
                        <a:ea typeface="Calibri"/>
                        <a:cs typeface="Times New Roman"/>
                      </a:endParaRPr>
                    </a:p>
                  </a:txBody>
                  <a:tcPr marL="14999" marR="14999" marT="0" marB="0"/>
                </a:tc>
              </a:tr>
              <a:tr h="97771">
                <a:tc>
                  <a:txBody>
                    <a:bodyPr/>
                    <a:lstStyle/>
                    <a:p>
                      <a:pPr marL="0" marR="0" algn="ctr">
                        <a:lnSpc>
                          <a:spcPct val="115000"/>
                        </a:lnSpc>
                        <a:spcBef>
                          <a:spcPts val="0"/>
                        </a:spcBef>
                        <a:spcAft>
                          <a:spcPts val="0"/>
                        </a:spcAft>
                      </a:pPr>
                      <a:r>
                        <a:rPr lang="en-US" sz="1200" dirty="0">
                          <a:effectLst/>
                        </a:rPr>
                        <a:t>HOSPITALIZATION/</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ED</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Hospitalizations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Hospitalizations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56</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7</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Charges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          738,472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$92,309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$646,163 </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398556">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Total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1000"/>
                        </a:spcAft>
                      </a:pPr>
                      <a:r>
                        <a:rPr lang="en-US" sz="1200" dirty="0">
                          <a:effectLst/>
                        </a:rPr>
                        <a:t>      $745,067.92</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QUALITY OF LIFE</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School Absences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97568">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Average  missed days</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13.1</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3.7</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9.6**</a:t>
                      </a:r>
                      <a:endParaRPr lang="en-US" sz="1200" dirty="0">
                        <a:effectLst/>
                        <a:latin typeface="Calibri"/>
                        <a:ea typeface="Calibri"/>
                        <a:cs typeface="Times New Roman"/>
                      </a:endParaRPr>
                    </a:p>
                  </a:txBody>
                  <a:tcPr marL="14999" marR="14999" marT="0" marB="0"/>
                </a:tc>
              </a:tr>
              <a:tr h="197568">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ACT</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15.7</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22.7</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7.1**</a:t>
                      </a:r>
                      <a:endParaRPr lang="en-US" sz="1200" dirty="0">
                        <a:effectLst/>
                        <a:latin typeface="Calibri"/>
                        <a:ea typeface="Calibri"/>
                        <a:cs typeface="Times New Roman"/>
                      </a:endParaRPr>
                    </a:p>
                  </a:txBody>
                  <a:tcPr marL="14999" marR="14999" marT="0" marB="0"/>
                </a:tc>
              </a:tr>
              <a:tr h="392508">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MEASUREMENT</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BASELINE***</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POST</a:t>
                      </a:r>
                      <a:endParaRPr lang="en-US" sz="1200" dirty="0">
                        <a:effectLst/>
                        <a:latin typeface="Calibri"/>
                        <a:ea typeface="Calibri"/>
                        <a:cs typeface="Times New Roman"/>
                      </a:endParaRPr>
                    </a:p>
                  </a:txBody>
                  <a:tcPr marL="14999" marR="14999" marT="0" marB="0"/>
                </a:tc>
                <a:tc>
                  <a:txBody>
                    <a:bodyPr/>
                    <a:lstStyle/>
                    <a:p>
                      <a:pPr marL="0" marR="0" algn="ctr">
                        <a:lnSpc>
                          <a:spcPct val="115000"/>
                        </a:lnSpc>
                        <a:spcBef>
                          <a:spcPts val="0"/>
                        </a:spcBef>
                        <a:spcAft>
                          <a:spcPts val="0"/>
                        </a:spcAft>
                      </a:pPr>
                      <a:r>
                        <a:rPr lang="en-US" sz="1200" dirty="0">
                          <a:effectLst/>
                        </a:rPr>
                        <a:t>Avg. Improvement</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CLINICAL</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FVC</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94.4</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103.9</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9.6**</a:t>
                      </a:r>
                      <a:endParaRPr lang="en-US" sz="1200" dirty="0">
                        <a:effectLst/>
                        <a:latin typeface="Calibri"/>
                        <a:ea typeface="Calibri"/>
                        <a:cs typeface="Times New Roman"/>
                      </a:endParaRPr>
                    </a:p>
                  </a:txBody>
                  <a:tcPr marL="14999" marR="14999" marT="0" marB="0"/>
                </a:tc>
              </a:tr>
              <a:tr h="197568">
                <a:tc>
                  <a:txBody>
                    <a:bodyPr/>
                    <a:lstStyle/>
                    <a:p>
                      <a:pPr marL="0" marR="0" algn="ctr">
                        <a:lnSpc>
                          <a:spcPct val="115000"/>
                        </a:lnSpc>
                        <a:spcBef>
                          <a:spcPts val="0"/>
                        </a:spcBef>
                        <a:spcAft>
                          <a:spcPts val="0"/>
                        </a:spcAft>
                      </a:pPr>
                      <a:r>
                        <a:rPr lang="en-US" sz="1200" dirty="0">
                          <a:effectLst/>
                        </a:rPr>
                        <a:t>OUTCOMES</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FEV1</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90.5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99.5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9.0**</a:t>
                      </a:r>
                      <a:endParaRPr lang="en-US" sz="1200" dirty="0">
                        <a:effectLst/>
                        <a:latin typeface="Calibri"/>
                        <a:ea typeface="Calibri"/>
                        <a:cs typeface="Times New Roman"/>
                      </a:endParaRPr>
                    </a:p>
                  </a:txBody>
                  <a:tcPr marL="14999" marR="14999" marT="0" marB="0"/>
                </a:tc>
              </a:tr>
              <a:tr h="197568">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FEF25-75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80.8</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92.5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7.6*</a:t>
                      </a:r>
                      <a:endParaRPr lang="en-US" sz="1200" dirty="0">
                        <a:effectLst/>
                        <a:latin typeface="Calibri"/>
                        <a:ea typeface="Calibri"/>
                        <a:cs typeface="Times New Roman"/>
                      </a:endParaRPr>
                    </a:p>
                  </a:txBody>
                  <a:tcPr marL="14999" marR="14999" marT="0" marB="0"/>
                </a:tc>
              </a:tr>
              <a:tr h="197568">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eNO</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17.5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20.5</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3.2</a:t>
                      </a:r>
                      <a:endParaRPr lang="en-US" sz="1200" dirty="0">
                        <a:effectLst/>
                        <a:latin typeface="Calibri"/>
                        <a:ea typeface="Calibri"/>
                        <a:cs typeface="Times New Roman"/>
                      </a:endParaRPr>
                    </a:p>
                  </a:txBody>
                  <a:tcPr marL="14999" marR="14999" marT="0" marB="0"/>
                </a:tc>
              </a:tr>
              <a:tr h="197568">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14999" marR="14999" marT="0" marB="0"/>
                </a:tc>
              </a:tr>
              <a:tr h="197568">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Source:  Decision Support 2014 Data:  $1052.18/ ED Visit</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327090">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Source:  NC State Center for Health Statistics, 2012 Provisional Hospital Discharge Data:  $13,187</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97568">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 Inclusive of all subjects--SABA, Oral Steroids, Air-trapping</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97568">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Statistically Significant denoted as * p&lt;0.05 and ** p&lt;0.01 by parametric</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97568">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(paired t-test) and by non-parametric (Wilcoxon Signed Rank) tests</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97568">
                <a:tc>
                  <a:txBody>
                    <a:bodyPr/>
                    <a:lstStyle/>
                    <a:p>
                      <a:pPr marL="0" marR="0" algn="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14999" marR="14999" marT="0" marB="0"/>
                </a:tc>
                <a:tc gridSpan="4">
                  <a:txBody>
                    <a:bodyPr/>
                    <a:lstStyle/>
                    <a:p>
                      <a:pPr marL="0" marR="0">
                        <a:lnSpc>
                          <a:spcPct val="115000"/>
                        </a:lnSpc>
                        <a:spcBef>
                          <a:spcPts val="0"/>
                        </a:spcBef>
                        <a:spcAft>
                          <a:spcPts val="0"/>
                        </a:spcAft>
                      </a:pPr>
                      <a:r>
                        <a:rPr lang="en-US" sz="1000" dirty="0">
                          <a:effectLst/>
                        </a:rPr>
                        <a:t>SAS/STAT®. SAS Institute Inc., SAS Campus Drive, Cary, NC 27513</a:t>
                      </a:r>
                      <a:endParaRPr lang="en-US" sz="1000" dirty="0">
                        <a:effectLst/>
                        <a:latin typeface="Calibri"/>
                        <a:ea typeface="Calibri"/>
                        <a:cs typeface="Times New Roman"/>
                      </a:endParaRPr>
                    </a:p>
                  </a:txBody>
                  <a:tcPr marL="14999" marR="14999" marT="0" marB="0"/>
                </a:tc>
                <a:tc hMerge="1">
                  <a:txBody>
                    <a:bodyPr/>
                    <a:lstStyle/>
                    <a:p>
                      <a:endParaRPr lang="en-US"/>
                    </a:p>
                  </a:txBody>
                  <a:tcPr/>
                </a:tc>
                <a:tc hMerge="1">
                  <a:txBody>
                    <a:bodyPr/>
                    <a:lstStyle/>
                    <a:p>
                      <a:endParaRPr lang="en-US"/>
                    </a:p>
                  </a:txBody>
                  <a:tcPr/>
                </a:tc>
                <a:tc hMerge="1">
                  <a:txBody>
                    <a:bodyPr/>
                    <a:lstStyle/>
                    <a:p>
                      <a:endParaRPr lang="en-US"/>
                    </a:p>
                  </a:txBody>
                  <a:tcPr/>
                </a:tc>
              </a:tr>
              <a:tr h="197568">
                <a:tc>
                  <a:txBody>
                    <a:bodyPr/>
                    <a:lstStyle/>
                    <a:p>
                      <a:pPr marL="0" marR="0" algn="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c>
                  <a:txBody>
                    <a:bodyPr/>
                    <a:lstStyle/>
                    <a:p>
                      <a:pPr marL="0" marR="0" algn="r">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14999" marR="14999" marT="0" marB="0"/>
                </a:tc>
              </a:tr>
            </a:tbl>
          </a:graphicData>
        </a:graphic>
      </p:graphicFrame>
      <p:pic>
        <p:nvPicPr>
          <p:cNvPr id="4" name="Picture 1"/>
          <p:cNvPicPr>
            <a:picLocks noChangeAspect="1" noChangeArrowheads="1"/>
          </p:cNvPicPr>
          <p:nvPr/>
        </p:nvPicPr>
        <p:blipFill>
          <a:blip r:embed="rId2" cstate="print"/>
          <a:srcRect/>
          <a:stretch>
            <a:fillRect/>
          </a:stretch>
        </p:blipFill>
        <p:spPr bwMode="auto">
          <a:xfrm>
            <a:off x="7010400" y="228600"/>
            <a:ext cx="1981200" cy="1096076"/>
          </a:xfrm>
          <a:prstGeom prst="rect">
            <a:avLst/>
          </a:prstGeom>
          <a:noFill/>
          <a:ln w="9525">
            <a:noFill/>
            <a:miter lim="800000"/>
            <a:headEnd/>
            <a:tailEnd/>
          </a:ln>
        </p:spPr>
      </p:pic>
    </p:spTree>
    <p:extLst>
      <p:ext uri="{BB962C8B-B14F-4D97-AF65-F5344CB8AC3E}">
        <p14:creationId xmlns:p14="http://schemas.microsoft.com/office/powerpoint/2010/main" val="3422748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stretch>
            <a:fillRect l="-27000" r="-27000"/>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10000"/>
          </a:bodyPr>
          <a:lstStyle/>
          <a:p>
            <a:pPr>
              <a:buFont typeface="Arial" pitchFamily="34" charset="0"/>
              <a:buChar char="•"/>
            </a:pPr>
            <a:r>
              <a:rPr lang="en-US" b="1" dirty="0" smtClean="0"/>
              <a:t>Location:  Asheville, North Carolina</a:t>
            </a:r>
          </a:p>
          <a:p>
            <a:pPr>
              <a:buFont typeface="Arial" pitchFamily="34" charset="0"/>
              <a:buChar char="•"/>
            </a:pPr>
            <a:endParaRPr lang="en-US" b="1" dirty="0" smtClean="0"/>
          </a:p>
          <a:p>
            <a:pPr>
              <a:buFont typeface="Arial" pitchFamily="34" charset="0"/>
              <a:buChar char="•"/>
            </a:pPr>
            <a:r>
              <a:rPr lang="en-US" b="1" dirty="0" smtClean="0"/>
              <a:t>Type of Program:   Non-profit Community Health System</a:t>
            </a:r>
          </a:p>
          <a:p>
            <a:pPr>
              <a:buFont typeface="Arial" pitchFamily="34" charset="0"/>
              <a:buChar char="•"/>
            </a:pPr>
            <a:endParaRPr lang="en-US" b="1" dirty="0" smtClean="0"/>
          </a:p>
          <a:p>
            <a:pPr>
              <a:buFont typeface="Arial" pitchFamily="34" charset="0"/>
              <a:buChar char="•"/>
            </a:pPr>
            <a:r>
              <a:rPr lang="en-US" b="1" dirty="0" smtClean="0"/>
              <a:t>Service Area:  21 counties in Western North Carolina, including the Eastern Band of the Cherokee Indians</a:t>
            </a:r>
          </a:p>
          <a:p>
            <a:pPr>
              <a:buFont typeface="Arial" pitchFamily="34" charset="0"/>
              <a:buChar char="•"/>
            </a:pPr>
            <a:endParaRPr lang="en-US" b="1" dirty="0" smtClean="0"/>
          </a:p>
          <a:p>
            <a:pPr>
              <a:buFont typeface="Arial" pitchFamily="34" charset="0"/>
              <a:buChar char="•"/>
            </a:pPr>
            <a:r>
              <a:rPr lang="en-US" b="1" dirty="0" smtClean="0"/>
              <a:t>Population Served:  Remote, rural; Urban; Latino and Slavic communities</a:t>
            </a:r>
          </a:p>
          <a:p>
            <a:endParaRPr lang="en-US" dirty="0"/>
          </a:p>
        </p:txBody>
      </p:sp>
      <p:pic>
        <p:nvPicPr>
          <p:cNvPr id="5" name="Picture 1"/>
          <p:cNvPicPr>
            <a:picLocks noChangeAspect="1" noChangeArrowheads="1"/>
          </p:cNvPicPr>
          <p:nvPr/>
        </p:nvPicPr>
        <p:blipFill>
          <a:blip r:embed="rId4" cstate="print"/>
          <a:srcRect/>
          <a:stretch>
            <a:fillRect/>
          </a:stretch>
        </p:blipFill>
        <p:spPr bwMode="auto">
          <a:xfrm>
            <a:off x="7162800" y="381000"/>
            <a:ext cx="1752600" cy="9696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26148"/>
            <a:ext cx="8991600" cy="1754326"/>
          </a:xfrm>
          <a:prstGeom prst="rect">
            <a:avLst/>
          </a:prstGeom>
        </p:spPr>
        <p:txBody>
          <a:bodyPr wrap="square">
            <a:spAutoFit/>
          </a:bodyPr>
          <a:lstStyle/>
          <a:p>
            <a:pPr eaLnBrk="1" fontAlgn="auto" hangingPunct="1">
              <a:spcBef>
                <a:spcPts val="0"/>
              </a:spcBef>
              <a:spcAft>
                <a:spcPts val="0"/>
              </a:spcAft>
            </a:pPr>
            <a:r>
              <a:rPr lang="en-US" b="0" dirty="0">
                <a:solidFill>
                  <a:prstClr val="black"/>
                </a:solidFill>
                <a:latin typeface="Calibri"/>
              </a:rPr>
              <a:t>	</a:t>
            </a:r>
          </a:p>
          <a:p>
            <a:pPr eaLnBrk="1" fontAlgn="auto" hangingPunct="1">
              <a:spcBef>
                <a:spcPts val="0"/>
              </a:spcBef>
              <a:spcAft>
                <a:spcPts val="0"/>
              </a:spcAft>
            </a:pPr>
            <a:endParaRPr lang="en-US" b="0" dirty="0">
              <a:solidFill>
                <a:prstClr val="black"/>
              </a:solidFill>
              <a:latin typeface="Calibri"/>
            </a:endParaRPr>
          </a:p>
          <a:p>
            <a:pPr eaLnBrk="1" fontAlgn="auto" hangingPunct="1">
              <a:spcBef>
                <a:spcPts val="0"/>
              </a:spcBef>
              <a:spcAft>
                <a:spcPts val="0"/>
              </a:spcAft>
            </a:pPr>
            <a:endParaRPr lang="en-US" b="0" dirty="0">
              <a:solidFill>
                <a:prstClr val="black"/>
              </a:solidFill>
              <a:latin typeface="Calibri"/>
            </a:endParaRPr>
          </a:p>
          <a:p>
            <a:pPr eaLnBrk="1" fontAlgn="auto" hangingPunct="1">
              <a:spcBef>
                <a:spcPts val="0"/>
              </a:spcBef>
              <a:spcAft>
                <a:spcPts val="0"/>
              </a:spcAft>
            </a:pPr>
            <a:endParaRPr lang="en-US" b="0" dirty="0">
              <a:solidFill>
                <a:prstClr val="black"/>
              </a:solidFill>
              <a:latin typeface="Calibri"/>
            </a:endParaRPr>
          </a:p>
          <a:p>
            <a:pPr eaLnBrk="1" fontAlgn="auto" hangingPunct="1">
              <a:spcBef>
                <a:spcPts val="0"/>
              </a:spcBef>
              <a:spcAft>
                <a:spcPts val="0"/>
              </a:spcAft>
            </a:pPr>
            <a:endParaRPr lang="en-US" b="0" dirty="0">
              <a:solidFill>
                <a:prstClr val="black"/>
              </a:solidFill>
              <a:latin typeface="Calibri"/>
            </a:endParaRPr>
          </a:p>
          <a:p>
            <a:pPr eaLnBrk="1" fontAlgn="auto" hangingPunct="1">
              <a:spcBef>
                <a:spcPts val="0"/>
              </a:spcBef>
              <a:spcAft>
                <a:spcPts val="0"/>
              </a:spcAft>
            </a:pPr>
            <a:endParaRPr lang="en-US" b="0" dirty="0">
              <a:solidFill>
                <a:prstClr val="black"/>
              </a:solidFill>
              <a:latin typeface="Calibri"/>
            </a:endParaRPr>
          </a:p>
        </p:txBody>
      </p:sp>
      <p:graphicFrame>
        <p:nvGraphicFramePr>
          <p:cNvPr id="3" name="Table 2"/>
          <p:cNvGraphicFramePr>
            <a:graphicFrameLocks noGrp="1"/>
          </p:cNvGraphicFramePr>
          <p:nvPr>
            <p:extLst/>
          </p:nvPr>
        </p:nvGraphicFramePr>
        <p:xfrm>
          <a:off x="1524000" y="428178"/>
          <a:ext cx="5257800" cy="6400812"/>
        </p:xfrm>
        <a:graphic>
          <a:graphicData uri="http://schemas.openxmlformats.org/drawingml/2006/table">
            <a:tbl>
              <a:tblPr firstRow="1" firstCol="1" bandRow="1">
                <a:tableStyleId>{5C22544A-7EE6-4342-B048-85BDC9FD1C3A}</a:tableStyleId>
              </a:tblPr>
              <a:tblGrid>
                <a:gridCol w="3392129"/>
                <a:gridCol w="1865671"/>
              </a:tblGrid>
              <a:tr h="729503">
                <a:tc gridSpan="2">
                  <a:txBody>
                    <a:bodyPr/>
                    <a:lstStyle/>
                    <a:p>
                      <a:pPr marL="0" marR="0" algn="ctr">
                        <a:lnSpc>
                          <a:spcPct val="115000"/>
                        </a:lnSpc>
                        <a:spcBef>
                          <a:spcPts val="0"/>
                        </a:spcBef>
                        <a:spcAft>
                          <a:spcPts val="0"/>
                        </a:spcAft>
                      </a:pPr>
                      <a:r>
                        <a:rPr lang="en-US" sz="300" dirty="0">
                          <a:effectLst/>
                        </a:rPr>
                        <a:t> </a:t>
                      </a:r>
                      <a:endParaRPr lang="en-US" sz="1000" dirty="0">
                        <a:effectLst/>
                      </a:endParaRPr>
                    </a:p>
                    <a:p>
                      <a:pPr marL="0" marR="0" algn="ctr">
                        <a:lnSpc>
                          <a:spcPct val="115000"/>
                        </a:lnSpc>
                        <a:spcBef>
                          <a:spcPts val="0"/>
                        </a:spcBef>
                        <a:spcAft>
                          <a:spcPts val="0"/>
                        </a:spcAft>
                      </a:pPr>
                      <a:r>
                        <a:rPr lang="en-US" sz="1600" dirty="0">
                          <a:effectLst/>
                        </a:rPr>
                        <a:t>US EPA Asthma Grant 2012-2014</a:t>
                      </a:r>
                    </a:p>
                    <a:p>
                      <a:pPr marL="0" marR="0" algn="ctr">
                        <a:lnSpc>
                          <a:spcPct val="115000"/>
                        </a:lnSpc>
                        <a:spcBef>
                          <a:spcPts val="0"/>
                        </a:spcBef>
                        <a:spcAft>
                          <a:spcPts val="0"/>
                        </a:spcAft>
                      </a:pPr>
                      <a:r>
                        <a:rPr lang="en-US" sz="1600" dirty="0">
                          <a:effectLst/>
                        </a:rPr>
                        <a:t>Environmental - Home Assessments</a:t>
                      </a:r>
                      <a:endParaRPr lang="en-US" sz="1600" dirty="0">
                        <a:effectLst/>
                        <a:latin typeface="Calibri"/>
                        <a:ea typeface="Calibri"/>
                        <a:cs typeface="Times New Roman"/>
                      </a:endParaRPr>
                    </a:p>
                  </a:txBody>
                  <a:tcPr marL="65111" marR="65111" marT="0" marB="0"/>
                </a:tc>
                <a:tc hMerge="1">
                  <a:txBody>
                    <a:bodyPr/>
                    <a:lstStyle/>
                    <a:p>
                      <a:endParaRPr lang="en-US"/>
                    </a:p>
                  </a:txBody>
                  <a:tcPr/>
                </a:tc>
              </a:tr>
              <a:tr h="305920">
                <a:tc>
                  <a:txBody>
                    <a:bodyPr/>
                    <a:lstStyle/>
                    <a:p>
                      <a:pPr marL="0" marR="0">
                        <a:lnSpc>
                          <a:spcPct val="115000"/>
                        </a:lnSpc>
                        <a:spcBef>
                          <a:spcPts val="0"/>
                        </a:spcBef>
                        <a:spcAft>
                          <a:spcPts val="0"/>
                        </a:spcAft>
                      </a:pPr>
                      <a:r>
                        <a:rPr lang="en-US" sz="1400" dirty="0" smtClean="0">
                          <a:effectLst/>
                        </a:rPr>
                        <a:t>Average </a:t>
                      </a:r>
                      <a:r>
                        <a:rPr lang="en-US" sz="1400" dirty="0">
                          <a:effectLst/>
                        </a:rPr>
                        <a:t>Number in Household</a:t>
                      </a:r>
                      <a:endParaRPr lang="en-US" sz="1400" dirty="0">
                        <a:effectLst/>
                        <a:latin typeface="Calibri"/>
                        <a:ea typeface="Calibri"/>
                        <a:cs typeface="Times New Roman"/>
                      </a:endParaRPr>
                    </a:p>
                  </a:txBody>
                  <a:tcPr marL="65111" marR="65111" marT="0" marB="0" anchor="ctr"/>
                </a:tc>
                <a:tc>
                  <a:txBody>
                    <a:bodyPr/>
                    <a:lstStyle/>
                    <a:p>
                      <a:pPr marL="0" marR="0">
                        <a:lnSpc>
                          <a:spcPct val="115000"/>
                        </a:lnSpc>
                        <a:spcBef>
                          <a:spcPts val="0"/>
                        </a:spcBef>
                        <a:spcAft>
                          <a:spcPts val="0"/>
                        </a:spcAft>
                      </a:pPr>
                      <a:r>
                        <a:rPr lang="en-US" sz="1400" dirty="0">
                          <a:effectLst/>
                        </a:rPr>
                        <a:t> </a:t>
                      </a:r>
                      <a:r>
                        <a:rPr lang="en-US" sz="1400" dirty="0" smtClean="0">
                          <a:effectLst/>
                        </a:rPr>
                        <a:t>                       5</a:t>
                      </a:r>
                      <a:endParaRPr lang="en-US" sz="1400" dirty="0">
                        <a:effectLst/>
                        <a:latin typeface="Calibri"/>
                        <a:ea typeface="Calibri"/>
                        <a:cs typeface="Times New Roman"/>
                      </a:endParaRPr>
                    </a:p>
                  </a:txBody>
                  <a:tcPr marL="65111" marR="65111" marT="0" marB="0"/>
                </a:tc>
              </a:tr>
              <a:tr h="282389">
                <a:tc gridSpan="2">
                  <a:txBody>
                    <a:bodyPr/>
                    <a:lstStyle/>
                    <a:p>
                      <a:pPr marL="0" marR="0">
                        <a:lnSpc>
                          <a:spcPct val="115000"/>
                        </a:lnSpc>
                        <a:spcBef>
                          <a:spcPts val="0"/>
                        </a:spcBef>
                        <a:spcAft>
                          <a:spcPts val="0"/>
                        </a:spcAft>
                      </a:pPr>
                      <a:r>
                        <a:rPr lang="en-US" sz="1400" dirty="0">
                          <a:effectLst/>
                        </a:rPr>
                        <a:t>Home Assessments</a:t>
                      </a:r>
                      <a:endParaRPr lang="en-US" sz="1400" dirty="0">
                        <a:effectLst/>
                        <a:latin typeface="Calibri"/>
                        <a:ea typeface="Calibri"/>
                        <a:cs typeface="Times New Roman"/>
                      </a:endParaRPr>
                    </a:p>
                  </a:txBody>
                  <a:tcPr marL="65111" marR="65111" marT="0" marB="0" anchor="ctr"/>
                </a:tc>
                <a:tc hMerge="1">
                  <a:txBody>
                    <a:bodyPr/>
                    <a:lstStyle/>
                    <a:p>
                      <a:endParaRPr lang="en-US"/>
                    </a:p>
                  </a:txBody>
                  <a:tcPr/>
                </a:tc>
              </a:tr>
              <a:tr h="282389">
                <a:tc>
                  <a:txBody>
                    <a:bodyPr/>
                    <a:lstStyle/>
                    <a:p>
                      <a:pPr marL="0" marR="0">
                        <a:lnSpc>
                          <a:spcPct val="115000"/>
                        </a:lnSpc>
                        <a:spcBef>
                          <a:spcPts val="0"/>
                        </a:spcBef>
                        <a:spcAft>
                          <a:spcPts val="0"/>
                        </a:spcAft>
                      </a:pPr>
                      <a:r>
                        <a:rPr lang="en-US" sz="1400" dirty="0">
                          <a:effectLst/>
                        </a:rPr>
                        <a:t>   Smoke in Home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46%</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Pets Inside Home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61%</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Pest Infestation Inside Home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51%</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Carpet in Home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62%</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Water Leak in Home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38%</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Water Leak Outside Home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41%</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Fungal Growth Inside Home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41%</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Heat Source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Vented</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82%</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Un-vented</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16%</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Unknown</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2%</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Air Conditioning</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None</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18%</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Window Unit</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30%</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Central</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49%</a:t>
                      </a:r>
                      <a:endParaRPr lang="en-US" sz="1400" dirty="0">
                        <a:effectLst/>
                        <a:latin typeface="Calibri"/>
                        <a:ea typeface="Calibri"/>
                        <a:cs typeface="Times New Roman"/>
                      </a:endParaRPr>
                    </a:p>
                  </a:txBody>
                  <a:tcPr marL="65111" marR="65111" marT="0" marB="0"/>
                </a:tc>
              </a:tr>
              <a:tr h="282389">
                <a:tc>
                  <a:txBody>
                    <a:bodyPr/>
                    <a:lstStyle/>
                    <a:p>
                      <a:pPr marL="0" marR="0">
                        <a:lnSpc>
                          <a:spcPct val="115000"/>
                        </a:lnSpc>
                        <a:spcBef>
                          <a:spcPts val="0"/>
                        </a:spcBef>
                        <a:spcAft>
                          <a:spcPts val="0"/>
                        </a:spcAft>
                      </a:pPr>
                      <a:r>
                        <a:rPr lang="en-US" sz="1400" dirty="0">
                          <a:effectLst/>
                        </a:rPr>
                        <a:t>   Unknown</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smtClean="0">
                          <a:effectLst/>
                        </a:rPr>
                        <a:t>3%</a:t>
                      </a:r>
                      <a:endParaRPr lang="en-US" sz="1400" dirty="0">
                        <a:effectLst/>
                        <a:latin typeface="Calibri"/>
                        <a:ea typeface="Calibri"/>
                        <a:cs typeface="Times New Roman"/>
                      </a:endParaRPr>
                    </a:p>
                  </a:txBody>
                  <a:tcPr marL="65111" marR="65111" marT="0" marB="0"/>
                </a:tc>
              </a:tr>
              <a:tr h="564776">
                <a:tc>
                  <a:txBody>
                    <a:bodyPr/>
                    <a:lstStyle/>
                    <a:p>
                      <a:pPr marL="0" marR="0">
                        <a:lnSpc>
                          <a:spcPct val="115000"/>
                        </a:lnSpc>
                        <a:spcBef>
                          <a:spcPts val="0"/>
                        </a:spcBef>
                        <a:spcAft>
                          <a:spcPts val="0"/>
                        </a:spcAft>
                      </a:pPr>
                      <a:r>
                        <a:rPr lang="en-US" sz="1400" dirty="0">
                          <a:effectLst/>
                        </a:rPr>
                        <a:t>Bed Encasement Present (prior to intervention)</a:t>
                      </a:r>
                      <a:endParaRPr lang="en-US" sz="1400" dirty="0">
                        <a:effectLst/>
                        <a:latin typeface="Calibri"/>
                        <a:ea typeface="Calibri"/>
                        <a:cs typeface="Times New Roman"/>
                      </a:endParaRPr>
                    </a:p>
                  </a:txBody>
                  <a:tcPr marL="65111" marR="65111" marT="0" marB="0" anchor="ctr"/>
                </a:tc>
                <a:tc>
                  <a:txBody>
                    <a:bodyPr/>
                    <a:lstStyle/>
                    <a:p>
                      <a:pPr marL="0" marR="0" algn="ctr">
                        <a:lnSpc>
                          <a:spcPct val="115000"/>
                        </a:lnSpc>
                        <a:spcBef>
                          <a:spcPts val="0"/>
                        </a:spcBef>
                        <a:spcAft>
                          <a:spcPts val="0"/>
                        </a:spcAft>
                      </a:pPr>
                      <a:r>
                        <a:rPr lang="en-US" sz="1400" dirty="0">
                          <a:effectLst/>
                        </a:rPr>
                        <a:t>100% </a:t>
                      </a:r>
                      <a:endParaRPr lang="en-US" sz="1400" dirty="0">
                        <a:effectLst/>
                        <a:latin typeface="Calibri"/>
                        <a:ea typeface="Calibri"/>
                        <a:cs typeface="Times New Roman"/>
                      </a:endParaRPr>
                    </a:p>
                  </a:txBody>
                  <a:tcPr marL="65111" marR="65111" marT="0" marB="0"/>
                </a:tc>
              </a:tr>
            </a:tbl>
          </a:graphicData>
        </a:graphic>
      </p:graphicFrame>
      <p:pic>
        <p:nvPicPr>
          <p:cNvPr id="5" name="Picture 1"/>
          <p:cNvPicPr>
            <a:picLocks noChangeAspect="1" noChangeArrowheads="1"/>
          </p:cNvPicPr>
          <p:nvPr/>
        </p:nvPicPr>
        <p:blipFill>
          <a:blip r:embed="rId2" cstate="print"/>
          <a:srcRect/>
          <a:stretch>
            <a:fillRect/>
          </a:stretch>
        </p:blipFill>
        <p:spPr bwMode="auto">
          <a:xfrm>
            <a:off x="7010400" y="351389"/>
            <a:ext cx="1981200" cy="1096076"/>
          </a:xfrm>
          <a:prstGeom prst="rect">
            <a:avLst/>
          </a:prstGeom>
          <a:noFill/>
          <a:ln w="9525">
            <a:noFill/>
            <a:miter lim="800000"/>
            <a:headEnd/>
            <a:tailEnd/>
          </a:ln>
        </p:spPr>
      </p:pic>
    </p:spTree>
    <p:extLst>
      <p:ext uri="{BB962C8B-B14F-4D97-AF65-F5344CB8AC3E}">
        <p14:creationId xmlns:p14="http://schemas.microsoft.com/office/powerpoint/2010/main" val="652578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58925" y="203578"/>
          <a:ext cx="5451476" cy="6621440"/>
        </p:xfrm>
        <a:graphic>
          <a:graphicData uri="http://schemas.openxmlformats.org/drawingml/2006/table">
            <a:tbl>
              <a:tblPr>
                <a:tableStyleId>{5C22544A-7EE6-4342-B048-85BDC9FD1C3A}</a:tableStyleId>
              </a:tblPr>
              <a:tblGrid>
                <a:gridCol w="885865"/>
                <a:gridCol w="4565611"/>
              </a:tblGrid>
              <a:tr h="239675">
                <a:tc gridSpan="2">
                  <a:txBody>
                    <a:bodyPr/>
                    <a:lstStyle/>
                    <a:p>
                      <a:pPr marL="0" marR="0" algn="ctr">
                        <a:lnSpc>
                          <a:spcPct val="115000"/>
                        </a:lnSpc>
                        <a:spcBef>
                          <a:spcPts val="0"/>
                        </a:spcBef>
                        <a:spcAft>
                          <a:spcPts val="0"/>
                        </a:spcAft>
                      </a:pPr>
                      <a:r>
                        <a:rPr lang="en-US" sz="1400" b="1" dirty="0" smtClean="0">
                          <a:effectLst/>
                        </a:rPr>
                        <a:t>US EPA – Social</a:t>
                      </a:r>
                      <a:r>
                        <a:rPr lang="en-US" sz="1400" b="1" baseline="0" dirty="0" smtClean="0">
                          <a:effectLst/>
                        </a:rPr>
                        <a:t> Determinants of Health</a:t>
                      </a:r>
                      <a:endParaRPr lang="en-US" sz="1400" b="1" dirty="0">
                        <a:effectLst/>
                        <a:latin typeface="Calibri"/>
                        <a:ea typeface="Calibri"/>
                        <a:cs typeface="Times New Roman"/>
                      </a:endParaRPr>
                    </a:p>
                  </a:txBody>
                  <a:tcPr marL="12679" marR="12679" marT="0" marB="0"/>
                </a:tc>
                <a:tc hMerge="1">
                  <a:txBody>
                    <a:bodyPr/>
                    <a:lstStyle/>
                    <a:p>
                      <a:endParaRPr lang="en-US"/>
                    </a:p>
                  </a:txBody>
                  <a:tcPr/>
                </a:tc>
              </a:tr>
              <a:tr h="206924">
                <a:tc>
                  <a:txBody>
                    <a:bodyPr/>
                    <a:lstStyle/>
                    <a:p>
                      <a:pPr marL="0" marR="0" algn="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12679" marR="12679" marT="0" marB="0"/>
                </a:tc>
                <a:tc>
                  <a:txBody>
                    <a:bodyPr/>
                    <a:lstStyle/>
                    <a:p>
                      <a:pPr marL="0" marR="0" algn="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12679" marR="12679" marT="0" marB="0"/>
                </a:tc>
              </a:tr>
              <a:tr h="376632">
                <a:tc>
                  <a:txBody>
                    <a:bodyPr/>
                    <a:lstStyle/>
                    <a:p>
                      <a:pPr marL="0" marR="0" algn="ctr">
                        <a:lnSpc>
                          <a:spcPct val="115000"/>
                        </a:lnSpc>
                        <a:spcBef>
                          <a:spcPts val="0"/>
                        </a:spcBef>
                        <a:spcAft>
                          <a:spcPts val="0"/>
                        </a:spcAft>
                      </a:pPr>
                      <a:r>
                        <a:rPr lang="en-US" sz="1100" dirty="0">
                          <a:effectLst/>
                        </a:rPr>
                        <a:t>Approximate Value</a:t>
                      </a:r>
                      <a:endParaRPr lang="en-US" sz="1100" dirty="0">
                        <a:effectLst/>
                        <a:latin typeface="Calibri"/>
                        <a:ea typeface="Calibri"/>
                        <a:cs typeface="Times New Roman"/>
                      </a:endParaRPr>
                    </a:p>
                  </a:txBody>
                  <a:tcPr marL="12679" marR="12679" marT="0" marB="0"/>
                </a:tc>
                <a:tc>
                  <a:txBody>
                    <a:bodyPr/>
                    <a:lstStyle/>
                    <a:p>
                      <a:pPr marL="0" marR="0" algn="ctr">
                        <a:lnSpc>
                          <a:spcPct val="115000"/>
                        </a:lnSpc>
                        <a:spcBef>
                          <a:spcPts val="0"/>
                        </a:spcBef>
                        <a:spcAft>
                          <a:spcPts val="0"/>
                        </a:spcAft>
                      </a:pPr>
                      <a:r>
                        <a:rPr lang="en-US" sz="1100" dirty="0">
                          <a:effectLst/>
                        </a:rPr>
                        <a:t>Social Determinants of Health</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$4,636</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Bedding </a:t>
                      </a:r>
                      <a:r>
                        <a:rPr lang="en-US" sz="1100" dirty="0">
                          <a:effectLst/>
                        </a:rPr>
                        <a:t>encasement ($76 per person)  </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$1,500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Dodson </a:t>
                      </a:r>
                      <a:r>
                        <a:rPr lang="en-US" sz="1100" dirty="0">
                          <a:effectLst/>
                        </a:rPr>
                        <a:t>Pest Control ( $125 per visit)</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$2,500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HVAC </a:t>
                      </a:r>
                      <a:r>
                        <a:rPr lang="en-US" sz="1100" dirty="0">
                          <a:effectLst/>
                        </a:rPr>
                        <a:t>System (1 family)</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$3,000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Flooring</a:t>
                      </a:r>
                      <a:r>
                        <a:rPr lang="en-US" sz="1100" dirty="0">
                          <a:effectLst/>
                        </a:rPr>
                        <a:t>, windows, doors,…</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$960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Plumber </a:t>
                      </a:r>
                      <a:r>
                        <a:rPr lang="en-US" sz="1100" dirty="0">
                          <a:effectLst/>
                        </a:rPr>
                        <a:t>(12 hours at $80 per hour)</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$4,920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Bathroom </a:t>
                      </a:r>
                      <a:r>
                        <a:rPr lang="en-US" sz="1100" dirty="0">
                          <a:effectLst/>
                        </a:rPr>
                        <a:t>replacement (4 homes)</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$1,350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Roof </a:t>
                      </a:r>
                      <a:r>
                        <a:rPr lang="en-US" sz="1100" dirty="0">
                          <a:effectLst/>
                        </a:rPr>
                        <a:t>repair/replacement/sealant</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$5,800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Furniture-beds</a:t>
                      </a:r>
                      <a:r>
                        <a:rPr lang="en-US" sz="1100" dirty="0">
                          <a:effectLst/>
                        </a:rPr>
                        <a:t>, sofa, chairs, end tables, lamps, TVs</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$180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Pillows</a:t>
                      </a:r>
                      <a:r>
                        <a:rPr lang="en-US" sz="1100" dirty="0">
                          <a:effectLst/>
                        </a:rPr>
                        <a:t>, sheets</a:t>
                      </a:r>
                      <a:endParaRPr lang="en-US" sz="1100" dirty="0">
                        <a:effectLst/>
                        <a:latin typeface="Calibri"/>
                        <a:ea typeface="Calibri"/>
                        <a:cs typeface="Times New Roman"/>
                      </a:endParaRPr>
                    </a:p>
                  </a:txBody>
                  <a:tcPr marL="12679" marR="12679" marT="0" marB="0"/>
                </a:tc>
              </a:tr>
              <a:tr h="512783">
                <a:tc>
                  <a:txBody>
                    <a:bodyPr/>
                    <a:lstStyle/>
                    <a:p>
                      <a:pPr marL="0" marR="0" algn="r">
                        <a:lnSpc>
                          <a:spcPct val="115000"/>
                        </a:lnSpc>
                        <a:spcBef>
                          <a:spcPts val="0"/>
                        </a:spcBef>
                        <a:spcAft>
                          <a:spcPts val="0"/>
                        </a:spcAft>
                      </a:pPr>
                      <a:r>
                        <a:rPr lang="en-US" sz="1100" dirty="0">
                          <a:effectLst/>
                        </a:rPr>
                        <a:t>$12,384</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Food </a:t>
                      </a:r>
                      <a:r>
                        <a:rPr lang="en-US" sz="1100" dirty="0">
                          <a:effectLst/>
                        </a:rPr>
                        <a:t>referrals--Hearts with Hands, Manna, Upward Ministries,    </a:t>
                      </a:r>
                      <a:r>
                        <a:rPr lang="en-US" sz="1100" dirty="0" smtClean="0">
                          <a:effectLst/>
                        </a:rPr>
                        <a:t>$</a:t>
                      </a:r>
                      <a:r>
                        <a:rPr lang="en-US" sz="1100" dirty="0">
                          <a:effectLst/>
                        </a:rPr>
                        <a:t>1.72 x 20 </a:t>
                      </a:r>
                      <a:r>
                        <a:rPr lang="en-US" sz="1100" dirty="0" smtClean="0">
                          <a:effectLst/>
                        </a:rPr>
                        <a:t> pound </a:t>
                      </a:r>
                      <a:r>
                        <a:rPr lang="en-US" sz="1100" dirty="0">
                          <a:effectLst/>
                        </a:rPr>
                        <a:t>box = $34.40 (Feeding America National Average)  (30 families-12 boxes per </a:t>
                      </a:r>
                      <a:r>
                        <a:rPr lang="en-US" sz="1100" dirty="0" smtClean="0">
                          <a:effectLst/>
                        </a:rPr>
                        <a:t>  family</a:t>
                      </a:r>
                      <a:r>
                        <a:rPr lang="en-US" sz="1100" dirty="0">
                          <a:effectLst/>
                        </a:rPr>
                        <a:t>)</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$8,400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Heating </a:t>
                      </a:r>
                      <a:r>
                        <a:rPr lang="en-US" sz="1100" dirty="0">
                          <a:effectLst/>
                        </a:rPr>
                        <a:t>Assistance, $600 per family</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$5,100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Emergency </a:t>
                      </a:r>
                      <a:r>
                        <a:rPr lang="en-US" sz="1100" dirty="0">
                          <a:effectLst/>
                        </a:rPr>
                        <a:t>Assistance, $300 per family</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$1,200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Christmas </a:t>
                      </a:r>
                      <a:r>
                        <a:rPr lang="en-US" sz="1100" dirty="0">
                          <a:effectLst/>
                        </a:rPr>
                        <a:t>- toys, clothes, and presents (4 families)</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$180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Car </a:t>
                      </a:r>
                      <a:r>
                        <a:rPr lang="en-US" sz="1100" dirty="0">
                          <a:effectLst/>
                        </a:rPr>
                        <a:t>Seats ($60 each)</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$2,000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Clothing </a:t>
                      </a:r>
                      <a:r>
                        <a:rPr lang="en-US" sz="1100" dirty="0">
                          <a:effectLst/>
                        </a:rPr>
                        <a:t>Referrals ($100 each)</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$240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Dehumidifier </a:t>
                      </a:r>
                      <a:r>
                        <a:rPr lang="en-US" sz="1100" dirty="0">
                          <a:effectLst/>
                        </a:rPr>
                        <a:t>(2)</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Donations</a:t>
                      </a:r>
                      <a:r>
                        <a:rPr lang="en-US" sz="1100" dirty="0">
                          <a:effectLst/>
                        </a:rPr>
                        <a:t>:</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$200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Target</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$575</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Wal </a:t>
                      </a:r>
                      <a:r>
                        <a:rPr lang="en-US" sz="1100" dirty="0">
                          <a:effectLst/>
                        </a:rPr>
                        <a:t>Mart</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$200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Sam's </a:t>
                      </a:r>
                      <a:r>
                        <a:rPr lang="en-US" sz="1100" dirty="0">
                          <a:effectLst/>
                        </a:rPr>
                        <a:t>Club</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$1,024</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Cracker </a:t>
                      </a:r>
                      <a:r>
                        <a:rPr lang="en-US" sz="1100" dirty="0">
                          <a:effectLst/>
                        </a:rPr>
                        <a:t>Barrel - 16 family pack dinners at $64 each</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$900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Chic-Fil-A </a:t>
                      </a:r>
                      <a:r>
                        <a:rPr lang="en-US" sz="1100" dirty="0">
                          <a:effectLst/>
                        </a:rPr>
                        <a:t>- 300 gift cards for Kid's meal</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$600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Belks </a:t>
                      </a:r>
                      <a:r>
                        <a:rPr lang="en-US" sz="1100" dirty="0">
                          <a:effectLst/>
                        </a:rPr>
                        <a:t>- clothing for two 4-person families</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$400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Dillards </a:t>
                      </a:r>
                      <a:r>
                        <a:rPr lang="en-US" sz="1100" dirty="0">
                          <a:effectLst/>
                        </a:rPr>
                        <a:t>- shoes for two 4-person families</a:t>
                      </a:r>
                      <a:endParaRPr lang="en-US" sz="1100" dirty="0">
                        <a:effectLst/>
                        <a:latin typeface="Calibri"/>
                        <a:ea typeface="Calibri"/>
                        <a:cs typeface="Times New Roman"/>
                      </a:endParaRPr>
                    </a:p>
                  </a:txBody>
                  <a:tcPr marL="12679" marR="12679" marT="0" marB="0"/>
                </a:tc>
              </a:tr>
              <a:tr h="376632">
                <a:tc>
                  <a:txBody>
                    <a:bodyPr/>
                    <a:lstStyle/>
                    <a:p>
                      <a:pPr marL="0" marR="0" algn="r">
                        <a:lnSpc>
                          <a:spcPct val="115000"/>
                        </a:lnSpc>
                        <a:spcBef>
                          <a:spcPts val="0"/>
                        </a:spcBef>
                        <a:spcAft>
                          <a:spcPts val="0"/>
                        </a:spcAft>
                      </a:pPr>
                      <a:r>
                        <a:rPr lang="en-US" sz="1100" dirty="0">
                          <a:effectLst/>
                        </a:rPr>
                        <a:t>$7,792</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Volunteer </a:t>
                      </a:r>
                      <a:r>
                        <a:rPr lang="en-US" sz="1100" dirty="0">
                          <a:effectLst/>
                        </a:rPr>
                        <a:t>hours--assistance with home remediation, cleaning, etc.; 20 volunteers X 20 </a:t>
                      </a:r>
                      <a:r>
                        <a:rPr lang="en-US" sz="1100" dirty="0" smtClean="0">
                          <a:effectLst/>
                        </a:rPr>
                        <a:t>           hours </a:t>
                      </a:r>
                      <a:r>
                        <a:rPr lang="en-US" sz="1100" dirty="0">
                          <a:effectLst/>
                        </a:rPr>
                        <a:t>each = 400 hours X $19.48 per hour</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dirty="0">
                          <a:effectLst/>
                        </a:rPr>
                        <a:t>$300</a:t>
                      </a:r>
                      <a:endParaRPr lang="en-US" sz="1100"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dirty="0" smtClean="0">
                          <a:effectLst/>
                        </a:rPr>
                        <a:t>  Back </a:t>
                      </a:r>
                      <a:r>
                        <a:rPr lang="en-US" sz="1100" dirty="0">
                          <a:effectLst/>
                        </a:rPr>
                        <a:t>to school assistance</a:t>
                      </a:r>
                      <a:endParaRPr lang="en-US" sz="1100" dirty="0">
                        <a:effectLst/>
                        <a:latin typeface="Calibri"/>
                        <a:ea typeface="Calibri"/>
                        <a:cs typeface="Times New Roman"/>
                      </a:endParaRPr>
                    </a:p>
                  </a:txBody>
                  <a:tcPr marL="12679" marR="12679" marT="0" marB="0"/>
                </a:tc>
              </a:tr>
              <a:tr h="188316">
                <a:tc>
                  <a:txBody>
                    <a:bodyPr/>
                    <a:lstStyle/>
                    <a:p>
                      <a:pPr marL="0" marR="0" algn="r">
                        <a:lnSpc>
                          <a:spcPct val="115000"/>
                        </a:lnSpc>
                        <a:spcBef>
                          <a:spcPts val="0"/>
                        </a:spcBef>
                        <a:spcAft>
                          <a:spcPts val="0"/>
                        </a:spcAft>
                      </a:pPr>
                      <a:r>
                        <a:rPr lang="en-US" sz="1100" b="1" dirty="0">
                          <a:effectLst/>
                        </a:rPr>
                        <a:t>$66,341</a:t>
                      </a:r>
                      <a:endParaRPr lang="en-US" sz="1100" b="1" dirty="0">
                        <a:effectLst/>
                        <a:latin typeface="Calibri"/>
                        <a:ea typeface="Calibri"/>
                        <a:cs typeface="Times New Roman"/>
                      </a:endParaRPr>
                    </a:p>
                  </a:txBody>
                  <a:tcPr marL="12679" marR="12679" marT="0" marB="0"/>
                </a:tc>
                <a:tc>
                  <a:txBody>
                    <a:bodyPr/>
                    <a:lstStyle/>
                    <a:p>
                      <a:pPr marL="0" marR="0" lvl="0">
                        <a:lnSpc>
                          <a:spcPct val="115000"/>
                        </a:lnSpc>
                        <a:spcBef>
                          <a:spcPts val="0"/>
                        </a:spcBef>
                        <a:spcAft>
                          <a:spcPts val="0"/>
                        </a:spcAft>
                      </a:pPr>
                      <a:r>
                        <a:rPr lang="en-US" sz="1100" b="1" dirty="0" smtClean="0">
                          <a:effectLst/>
                        </a:rPr>
                        <a:t> TOTAL</a:t>
                      </a:r>
                      <a:endParaRPr lang="en-US" sz="1100" b="1" dirty="0">
                        <a:effectLst/>
                        <a:latin typeface="Calibri"/>
                        <a:ea typeface="Calibri"/>
                        <a:cs typeface="Times New Roman"/>
                      </a:endParaRPr>
                    </a:p>
                  </a:txBody>
                  <a:tcPr marL="12679" marR="12679" marT="0" marB="0"/>
                </a:tc>
              </a:tr>
            </a:tbl>
          </a:graphicData>
        </a:graphic>
      </p:graphicFrame>
      <p:sp>
        <p:nvSpPr>
          <p:cNvPr id="4" name="Rectangle 1"/>
          <p:cNvSpPr>
            <a:spLocks noChangeArrowheads="1"/>
          </p:cNvSpPr>
          <p:nvPr/>
        </p:nvSpPr>
        <p:spPr bwMode="auto">
          <a:xfrm>
            <a:off x="27019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en-US" altLang="en-US" b="0" dirty="0" smtClean="0">
              <a:solidFill>
                <a:prstClr val="black"/>
              </a:solidFill>
              <a:latin typeface="Arial" pitchFamily="34" charset="0"/>
              <a:cs typeface="Arial" pitchFamily="34" charset="0"/>
            </a:endParaRPr>
          </a:p>
        </p:txBody>
      </p:sp>
      <p:pic>
        <p:nvPicPr>
          <p:cNvPr id="6" name="Picture 1"/>
          <p:cNvPicPr>
            <a:picLocks noChangeAspect="1" noChangeArrowheads="1"/>
          </p:cNvPicPr>
          <p:nvPr/>
        </p:nvPicPr>
        <p:blipFill>
          <a:blip r:embed="rId2" cstate="print"/>
          <a:srcRect/>
          <a:stretch>
            <a:fillRect/>
          </a:stretch>
        </p:blipFill>
        <p:spPr bwMode="auto">
          <a:xfrm>
            <a:off x="7010400" y="353851"/>
            <a:ext cx="1981200" cy="1096076"/>
          </a:xfrm>
          <a:prstGeom prst="rect">
            <a:avLst/>
          </a:prstGeom>
          <a:noFill/>
          <a:ln w="9525">
            <a:noFill/>
            <a:miter lim="800000"/>
            <a:headEnd/>
            <a:tailEnd/>
          </a:ln>
        </p:spPr>
      </p:pic>
    </p:spTree>
    <p:extLst>
      <p:ext uri="{BB962C8B-B14F-4D97-AF65-F5344CB8AC3E}">
        <p14:creationId xmlns:p14="http://schemas.microsoft.com/office/powerpoint/2010/main" val="66407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81000" y="262672"/>
          <a:ext cx="7543801" cy="6595328"/>
        </p:xfrm>
        <a:graphic>
          <a:graphicData uri="http://schemas.openxmlformats.org/drawingml/2006/table">
            <a:tbl>
              <a:tblPr firstRow="1" firstCol="1" bandRow="1">
                <a:tableStyleId>{5C22544A-7EE6-4342-B048-85BDC9FD1C3A}</a:tableStyleId>
              </a:tblPr>
              <a:tblGrid>
                <a:gridCol w="1869510"/>
                <a:gridCol w="706768"/>
                <a:gridCol w="577329"/>
                <a:gridCol w="627339"/>
                <a:gridCol w="691322"/>
                <a:gridCol w="842824"/>
                <a:gridCol w="794283"/>
                <a:gridCol w="603069"/>
                <a:gridCol w="831357"/>
              </a:tblGrid>
              <a:tr h="455789">
                <a:tc gridSpan="9">
                  <a:txBody>
                    <a:bodyPr/>
                    <a:lstStyle/>
                    <a:p>
                      <a:pPr marL="0" marR="0" algn="ctr">
                        <a:lnSpc>
                          <a:spcPct val="115000"/>
                        </a:lnSpc>
                        <a:spcBef>
                          <a:spcPts val="0"/>
                        </a:spcBef>
                        <a:spcAft>
                          <a:spcPts val="0"/>
                        </a:spcAft>
                      </a:pPr>
                      <a:r>
                        <a:rPr lang="en-US" sz="1400" dirty="0" smtClean="0">
                          <a:effectLst/>
                        </a:rPr>
                        <a:t>US EPA Asthma Grant Summary of Outcomes 2012-2014</a:t>
                      </a:r>
                    </a:p>
                    <a:p>
                      <a:pPr marL="0" marR="0" algn="ctr">
                        <a:lnSpc>
                          <a:spcPct val="115000"/>
                        </a:lnSpc>
                        <a:spcBef>
                          <a:spcPts val="0"/>
                        </a:spcBef>
                        <a:spcAft>
                          <a:spcPts val="0"/>
                        </a:spcAft>
                      </a:pPr>
                      <a:r>
                        <a:rPr lang="en-US" sz="1400" dirty="0" smtClean="0">
                          <a:effectLst/>
                        </a:rPr>
                        <a:t>Environmental </a:t>
                      </a:r>
                      <a:r>
                        <a:rPr lang="en-US" sz="1400" dirty="0">
                          <a:effectLst/>
                        </a:rPr>
                        <a:t>Assessments/Asthma In-Services</a:t>
                      </a:r>
                      <a:endParaRPr lang="en-US" sz="1400" dirty="0">
                        <a:effectLst/>
                        <a:latin typeface="Calibri"/>
                        <a:ea typeface="Calibri"/>
                        <a:cs typeface="Times New Roman"/>
                      </a:endParaRPr>
                    </a:p>
                  </a:txBody>
                  <a:tcPr marL="40667" marR="4066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6573">
                <a:tc>
                  <a:txBody>
                    <a:bodyPr/>
                    <a:lstStyle/>
                    <a:p>
                      <a:pPr marL="0" marR="0" algn="ctr">
                        <a:lnSpc>
                          <a:spcPct val="115000"/>
                        </a:lnSpc>
                        <a:spcBef>
                          <a:spcPts val="0"/>
                        </a:spcBef>
                        <a:spcAft>
                          <a:spcPts val="0"/>
                        </a:spcAft>
                      </a:pPr>
                      <a:r>
                        <a:rPr lang="en-US" sz="1000" dirty="0">
                          <a:effectLst/>
                        </a:rPr>
                        <a:t>School Tested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Students Enrolled</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Staff</a:t>
                      </a:r>
                      <a:endParaRPr lang="en-US" sz="1000" dirty="0">
                        <a:effectLst/>
                        <a:latin typeface="Calibri"/>
                        <a:ea typeface="Calibri"/>
                        <a:cs typeface="Times New Roman"/>
                      </a:endParaRPr>
                    </a:p>
                  </a:txBody>
                  <a:tcPr marL="40667" marR="40667" marT="0" marB="0" anchor="ctr"/>
                </a:tc>
                <a:tc gridSpan="2">
                  <a:txBody>
                    <a:bodyPr/>
                    <a:lstStyle/>
                    <a:p>
                      <a:pPr marL="0" marR="0" algn="ctr">
                        <a:lnSpc>
                          <a:spcPct val="115000"/>
                        </a:lnSpc>
                        <a:spcBef>
                          <a:spcPts val="0"/>
                        </a:spcBef>
                        <a:spcAft>
                          <a:spcPts val="0"/>
                        </a:spcAft>
                      </a:pPr>
                      <a:r>
                        <a:rPr lang="en-US" sz="1000" dirty="0">
                          <a:effectLst/>
                        </a:rPr>
                        <a:t>Demonstrated Excellent or Improved Knowledge</a:t>
                      </a:r>
                      <a:endParaRPr lang="en-US" sz="1000" dirty="0">
                        <a:effectLst/>
                        <a:latin typeface="Calibri"/>
                        <a:ea typeface="Calibri"/>
                        <a:cs typeface="Times New Roman"/>
                      </a:endParaRPr>
                    </a:p>
                  </a:txBody>
                  <a:tcPr marL="40667" marR="40667"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000" dirty="0">
                          <a:effectLst/>
                        </a:rPr>
                        <a:t>Adults Committing to a Smoke Free </a:t>
                      </a:r>
                      <a:r>
                        <a:rPr lang="en-US" sz="1000" dirty="0" smtClean="0">
                          <a:effectLst/>
                        </a:rPr>
                        <a:t>Environment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Adults Pledging  to Create an Asthma Friendly </a:t>
                      </a:r>
                      <a:r>
                        <a:rPr lang="en-US" sz="1000" dirty="0" smtClean="0">
                          <a:effectLst/>
                        </a:rPr>
                        <a:t>Environment</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Smoke Free Site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Environ-mental </a:t>
                      </a:r>
                      <a:r>
                        <a:rPr lang="en-US" sz="1000" dirty="0" smtClean="0">
                          <a:effectLst/>
                        </a:rPr>
                        <a:t>Assessment </a:t>
                      </a:r>
                      <a:r>
                        <a:rPr lang="en-US" sz="1000" dirty="0">
                          <a:effectLst/>
                        </a:rPr>
                        <a:t>Complete</a:t>
                      </a:r>
                      <a:endParaRPr lang="en-US" sz="1000" dirty="0">
                        <a:effectLst/>
                        <a:latin typeface="Calibri"/>
                        <a:ea typeface="Calibri"/>
                        <a:cs typeface="Times New Roman"/>
                      </a:endParaRPr>
                    </a:p>
                  </a:txBody>
                  <a:tcPr marL="40667" marR="40667" marT="0" marB="0" anchor="ctr"/>
                </a:tc>
              </a:tr>
              <a:tr h="325563">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of Parti-cipants</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r>
              <a:tr h="162782">
                <a:tc>
                  <a:txBody>
                    <a:bodyPr/>
                    <a:lstStyle/>
                    <a:p>
                      <a:pPr marL="0" marR="0">
                        <a:lnSpc>
                          <a:spcPct val="115000"/>
                        </a:lnSpc>
                        <a:spcBef>
                          <a:spcPts val="0"/>
                        </a:spcBef>
                        <a:spcAft>
                          <a:spcPts val="0"/>
                        </a:spcAft>
                      </a:pPr>
                      <a:r>
                        <a:rPr lang="en-US" sz="1000" dirty="0">
                          <a:effectLst/>
                        </a:rPr>
                        <a:t>Buncombe County</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ctr"/>
                </a:tc>
              </a:tr>
              <a:tr h="162782">
                <a:tc>
                  <a:txBody>
                    <a:bodyPr/>
                    <a:lstStyle/>
                    <a:p>
                      <a:pPr marL="0" marR="0">
                        <a:lnSpc>
                          <a:spcPct val="115000"/>
                        </a:lnSpc>
                        <a:spcBef>
                          <a:spcPts val="0"/>
                        </a:spcBef>
                        <a:spcAft>
                          <a:spcPts val="0"/>
                        </a:spcAft>
                      </a:pPr>
                      <a:r>
                        <a:rPr lang="en-US" sz="1000" dirty="0">
                          <a:effectLst/>
                        </a:rPr>
                        <a:t>Emma Elementary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412</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85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27</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88.40%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28</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Cherokee County</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Marble Elementary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138</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12</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100.00%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16</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16</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255515">
                <a:tc>
                  <a:txBody>
                    <a:bodyPr/>
                    <a:lstStyle/>
                    <a:p>
                      <a:pPr marL="0" marR="0" algn="just">
                        <a:lnSpc>
                          <a:spcPct val="115000"/>
                        </a:lnSpc>
                        <a:spcBef>
                          <a:spcPts val="0"/>
                        </a:spcBef>
                        <a:spcAft>
                          <a:spcPts val="0"/>
                        </a:spcAft>
                      </a:pPr>
                      <a:r>
                        <a:rPr lang="en-US" sz="1000" dirty="0">
                          <a:effectLst/>
                        </a:rPr>
                        <a:t>Cherokee Indian  Reservation</a:t>
                      </a:r>
                      <a:endParaRPr lang="en-US" sz="1000" dirty="0">
                        <a:effectLst/>
                        <a:latin typeface="Calibri"/>
                        <a:ea typeface="Calibri"/>
                        <a:cs typeface="Times New Roman"/>
                      </a:endParaRPr>
                    </a:p>
                  </a:txBody>
                  <a:tcPr marL="40667" marR="40667" marT="0" marB="0" anchor="b"/>
                </a:tc>
                <a:tc>
                  <a:txBody>
                    <a:bodyPr/>
                    <a:lstStyle/>
                    <a:p>
                      <a:pPr marL="0" marR="0" algn="just">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just">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just">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just">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just">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just">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just">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just">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255515">
                <a:tc>
                  <a:txBody>
                    <a:bodyPr/>
                    <a:lstStyle/>
                    <a:p>
                      <a:pPr marL="0" marR="0">
                        <a:lnSpc>
                          <a:spcPct val="115000"/>
                        </a:lnSpc>
                        <a:spcBef>
                          <a:spcPts val="0"/>
                        </a:spcBef>
                        <a:spcAft>
                          <a:spcPts val="0"/>
                        </a:spcAft>
                      </a:pPr>
                      <a:r>
                        <a:rPr lang="en-US" sz="1000" dirty="0">
                          <a:effectLst/>
                        </a:rPr>
                        <a:t>Kituwah Academy/Child Care</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106</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17</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92.80%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21</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Clay County</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Hayesville Middle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400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13</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100.00%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23</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22</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Graham County</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Robbinsville Middle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218</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19</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94.50%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Haywood County</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255515">
                <a:tc>
                  <a:txBody>
                    <a:bodyPr/>
                    <a:lstStyle/>
                    <a:p>
                      <a:pPr marL="0" marR="0">
                        <a:lnSpc>
                          <a:spcPct val="115000"/>
                        </a:lnSpc>
                        <a:spcBef>
                          <a:spcPts val="0"/>
                        </a:spcBef>
                        <a:spcAft>
                          <a:spcPts val="0"/>
                        </a:spcAft>
                      </a:pPr>
                      <a:r>
                        <a:rPr lang="en-US" sz="1000" dirty="0">
                          <a:effectLst/>
                        </a:rPr>
                        <a:t>Junaluska Elementary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345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72</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27</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100.00%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12</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12</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Henderson County</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255515">
                <a:tc>
                  <a:txBody>
                    <a:bodyPr/>
                    <a:lstStyle/>
                    <a:p>
                      <a:pPr marL="0" marR="0">
                        <a:lnSpc>
                          <a:spcPct val="115000"/>
                        </a:lnSpc>
                        <a:spcBef>
                          <a:spcPts val="0"/>
                        </a:spcBef>
                        <a:spcAft>
                          <a:spcPts val="0"/>
                        </a:spcAft>
                      </a:pPr>
                      <a:r>
                        <a:rPr lang="en-US" sz="1000" dirty="0">
                          <a:effectLst/>
                        </a:rPr>
                        <a:t>Mills River Elementary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550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36</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65.70%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Jackson County</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Cullowhee Valley Elem.</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750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21</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100.00%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13</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13</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Macon County</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Nantahala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109</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28</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18</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85.60%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17</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17</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Swain County</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East Elementary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425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55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West Elementary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418</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55</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Total for above schools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843</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110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23</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100.00%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38</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38</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Yancey County</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40667" marR="40667" marT="0" marB="0" anchor="b"/>
                </a:tc>
              </a:tr>
              <a:tr h="162782">
                <a:tc>
                  <a:txBody>
                    <a:bodyPr/>
                    <a:lstStyle/>
                    <a:p>
                      <a:pPr marL="0" marR="0">
                        <a:lnSpc>
                          <a:spcPct val="115000"/>
                        </a:lnSpc>
                        <a:spcBef>
                          <a:spcPts val="0"/>
                        </a:spcBef>
                        <a:spcAft>
                          <a:spcPts val="0"/>
                        </a:spcAft>
                      </a:pPr>
                      <a:r>
                        <a:rPr lang="en-US" sz="1000" dirty="0">
                          <a:effectLst/>
                        </a:rPr>
                        <a:t>East Yancey Middle School</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309</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40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4</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100.00%</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2</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a:ea typeface="Calibri"/>
                        <a:cs typeface="Times New Roman"/>
                      </a:endParaRPr>
                    </a:p>
                  </a:txBody>
                  <a:tcPr marL="40667" marR="40667" marT="0" marB="0" anchor="b"/>
                </a:tc>
              </a:tr>
              <a:tr h="162782">
                <a:tc>
                  <a:txBody>
                    <a:bodyPr/>
                    <a:lstStyle/>
                    <a:p>
                      <a:pPr marL="0" marR="0" indent="127635">
                        <a:lnSpc>
                          <a:spcPct val="115000"/>
                        </a:lnSpc>
                        <a:spcBef>
                          <a:spcPts val="0"/>
                        </a:spcBef>
                        <a:spcAft>
                          <a:spcPts val="0"/>
                        </a:spcAft>
                      </a:pPr>
                      <a:r>
                        <a:rPr lang="en-US" sz="1000" dirty="0">
                          <a:effectLst/>
                        </a:rPr>
                        <a:t>Totals</a:t>
                      </a:r>
                      <a:endParaRPr lang="en-US" sz="1000"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b="1" dirty="0">
                          <a:effectLst/>
                        </a:rPr>
                        <a:t>4180</a:t>
                      </a:r>
                      <a:endParaRPr lang="en-US" sz="1000" b="1"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b="1" dirty="0">
                          <a:effectLst/>
                        </a:rPr>
                        <a:t>575</a:t>
                      </a:r>
                      <a:endParaRPr lang="en-US" sz="1000" b="1"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b="1" dirty="0">
                          <a:effectLst/>
                        </a:rPr>
                        <a:t>217</a:t>
                      </a:r>
                      <a:endParaRPr lang="en-US" sz="1000" b="1"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b="1" dirty="0">
                          <a:effectLst/>
                        </a:rPr>
                        <a:t>100.00%</a:t>
                      </a:r>
                      <a:endParaRPr lang="en-US" sz="1000" b="1"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b="1" dirty="0">
                          <a:effectLst/>
                        </a:rPr>
                        <a:t>166</a:t>
                      </a:r>
                      <a:endParaRPr lang="en-US" sz="1000" b="1"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b="1" dirty="0">
                          <a:effectLst/>
                        </a:rPr>
                        <a:t>168</a:t>
                      </a:r>
                      <a:endParaRPr lang="en-US" sz="1000" b="1"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b="1" dirty="0">
                          <a:effectLst/>
                        </a:rPr>
                        <a:t> </a:t>
                      </a:r>
                      <a:endParaRPr lang="en-US" sz="1000" b="1" dirty="0">
                        <a:effectLst/>
                        <a:latin typeface="Calibri"/>
                        <a:ea typeface="Calibri"/>
                        <a:cs typeface="Times New Roman"/>
                      </a:endParaRPr>
                    </a:p>
                  </a:txBody>
                  <a:tcPr marL="40667" marR="40667" marT="0" marB="0" anchor="b"/>
                </a:tc>
                <a:tc>
                  <a:txBody>
                    <a:bodyPr/>
                    <a:lstStyle/>
                    <a:p>
                      <a:pPr marL="0" marR="0" algn="ctr">
                        <a:lnSpc>
                          <a:spcPct val="115000"/>
                        </a:lnSpc>
                        <a:spcBef>
                          <a:spcPts val="0"/>
                        </a:spcBef>
                        <a:spcAft>
                          <a:spcPts val="0"/>
                        </a:spcAft>
                      </a:pPr>
                      <a:r>
                        <a:rPr lang="en-US" sz="1000" b="1" dirty="0">
                          <a:effectLst/>
                        </a:rPr>
                        <a:t> </a:t>
                      </a:r>
                      <a:endParaRPr lang="en-US" sz="1000" b="1" dirty="0">
                        <a:effectLst/>
                        <a:latin typeface="Calibri"/>
                        <a:ea typeface="Calibri"/>
                        <a:cs typeface="Times New Roman"/>
                      </a:endParaRPr>
                    </a:p>
                  </a:txBody>
                  <a:tcPr marL="40667" marR="40667" marT="0" marB="0" anchor="b"/>
                </a:tc>
              </a:tr>
            </a:tbl>
          </a:graphicData>
        </a:graphic>
      </p:graphicFrame>
      <p:pic>
        <p:nvPicPr>
          <p:cNvPr id="4" name="Picture 1"/>
          <p:cNvPicPr>
            <a:picLocks noChangeAspect="1" noChangeArrowheads="1"/>
          </p:cNvPicPr>
          <p:nvPr/>
        </p:nvPicPr>
        <p:blipFill>
          <a:blip r:embed="rId2" cstate="print"/>
          <a:srcRect/>
          <a:stretch>
            <a:fillRect/>
          </a:stretch>
        </p:blipFill>
        <p:spPr bwMode="auto">
          <a:xfrm>
            <a:off x="7924800" y="457200"/>
            <a:ext cx="1066799" cy="590194"/>
          </a:xfrm>
          <a:prstGeom prst="rect">
            <a:avLst/>
          </a:prstGeom>
          <a:noFill/>
          <a:ln w="9525">
            <a:noFill/>
            <a:miter lim="800000"/>
            <a:headEnd/>
            <a:tailEnd/>
          </a:ln>
        </p:spPr>
      </p:pic>
    </p:spTree>
    <p:extLst>
      <p:ext uri="{BB962C8B-B14F-4D97-AF65-F5344CB8AC3E}">
        <p14:creationId xmlns:p14="http://schemas.microsoft.com/office/powerpoint/2010/main" val="4071939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8600" y="457200"/>
          <a:ext cx="8077199" cy="6397872"/>
        </p:xfrm>
        <a:graphic>
          <a:graphicData uri="http://schemas.openxmlformats.org/drawingml/2006/table">
            <a:tbl>
              <a:tblPr firstRow="1" firstCol="1" bandRow="1">
                <a:tableStyleId>{5C22544A-7EE6-4342-B048-85BDC9FD1C3A}</a:tableStyleId>
              </a:tblPr>
              <a:tblGrid>
                <a:gridCol w="2019300"/>
                <a:gridCol w="2122968"/>
                <a:gridCol w="1594451"/>
                <a:gridCol w="906936"/>
                <a:gridCol w="1433544"/>
              </a:tblGrid>
              <a:tr h="250012">
                <a:tc gridSpan="5">
                  <a:txBody>
                    <a:bodyPr/>
                    <a:lstStyle/>
                    <a:p>
                      <a:pPr marL="0" marR="0" algn="ctr">
                        <a:lnSpc>
                          <a:spcPct val="115000"/>
                        </a:lnSpc>
                        <a:spcBef>
                          <a:spcPts val="0"/>
                        </a:spcBef>
                        <a:spcAft>
                          <a:spcPts val="0"/>
                        </a:spcAft>
                      </a:pPr>
                      <a:r>
                        <a:rPr lang="en-US" sz="1600" dirty="0" smtClean="0">
                          <a:effectLst/>
                        </a:rPr>
                        <a:t> US EPA Asthma Grant Activities - October 1, 2012 - September 30, 2014</a:t>
                      </a:r>
                      <a:endParaRPr lang="en-US" sz="1600" dirty="0">
                        <a:effectLst/>
                        <a:latin typeface="Calibri"/>
                        <a:ea typeface="Calibri"/>
                        <a:cs typeface="Times New Roman"/>
                      </a:endParaRPr>
                    </a:p>
                  </a:txBody>
                  <a:tcPr marL="37865" marR="3786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9456">
                <a:tc>
                  <a:txBody>
                    <a:bodyPr/>
                    <a:lstStyle/>
                    <a:p>
                      <a:pPr>
                        <a:lnSpc>
                          <a:spcPct val="115000"/>
                        </a:lnSpc>
                      </a:pPr>
                      <a:endParaRPr lang="en-US" sz="600" dirty="0">
                        <a:effectLst/>
                        <a:latin typeface="Calibri"/>
                      </a:endParaRPr>
                    </a:p>
                  </a:txBody>
                  <a:tcPr marL="37865" marR="37865" marT="0" marB="0" anchor="b"/>
                </a:tc>
                <a:tc>
                  <a:txBody>
                    <a:bodyPr/>
                    <a:lstStyle/>
                    <a:p>
                      <a:pPr>
                        <a:lnSpc>
                          <a:spcPct val="115000"/>
                        </a:lnSpc>
                      </a:pPr>
                      <a:endParaRPr lang="en-US" sz="600" dirty="0">
                        <a:effectLst/>
                        <a:latin typeface="Calibri"/>
                      </a:endParaRPr>
                    </a:p>
                  </a:txBody>
                  <a:tcPr marL="37865" marR="37865" marT="0" marB="0" anchor="b"/>
                </a:tc>
                <a:tc>
                  <a:txBody>
                    <a:bodyPr/>
                    <a:lstStyle/>
                    <a:p>
                      <a:pPr>
                        <a:lnSpc>
                          <a:spcPct val="115000"/>
                        </a:lnSpc>
                      </a:pPr>
                      <a:endParaRPr lang="en-US" sz="600" dirty="0">
                        <a:effectLst/>
                        <a:latin typeface="Calibri"/>
                      </a:endParaRPr>
                    </a:p>
                  </a:txBody>
                  <a:tcPr marL="37865" marR="37865" marT="0" marB="0" anchor="b"/>
                </a:tc>
                <a:tc>
                  <a:txBody>
                    <a:bodyPr/>
                    <a:lstStyle/>
                    <a:p>
                      <a:pPr>
                        <a:lnSpc>
                          <a:spcPct val="115000"/>
                        </a:lnSpc>
                      </a:pPr>
                      <a:endParaRPr lang="en-US" sz="600" dirty="0">
                        <a:effectLst/>
                        <a:latin typeface="Calibri"/>
                      </a:endParaRPr>
                    </a:p>
                  </a:txBody>
                  <a:tcPr marL="37865" marR="37865" marT="0" marB="0" anchor="b"/>
                </a:tc>
                <a:tc>
                  <a:txBody>
                    <a:bodyPr/>
                    <a:lstStyle/>
                    <a:p>
                      <a:pPr>
                        <a:lnSpc>
                          <a:spcPct val="115000"/>
                        </a:lnSpc>
                      </a:pPr>
                      <a:endParaRPr lang="en-US" sz="600" dirty="0">
                        <a:effectLst/>
                        <a:latin typeface="Calibri"/>
                      </a:endParaRPr>
                    </a:p>
                  </a:txBody>
                  <a:tcPr marL="37865" marR="37865" marT="0" marB="0" anchor="b"/>
                </a:tc>
              </a:tr>
              <a:tr h="482647">
                <a:tc>
                  <a:txBody>
                    <a:bodyPr/>
                    <a:lstStyle/>
                    <a:p>
                      <a:pPr marL="0" marR="0" algn="ctr">
                        <a:lnSpc>
                          <a:spcPct val="115000"/>
                        </a:lnSpc>
                        <a:spcBef>
                          <a:spcPts val="0"/>
                        </a:spcBef>
                        <a:spcAft>
                          <a:spcPts val="0"/>
                        </a:spcAft>
                      </a:pPr>
                      <a:r>
                        <a:rPr lang="en-US" sz="1200" dirty="0">
                          <a:effectLst/>
                        </a:rPr>
                        <a:t>Event Name</a:t>
                      </a:r>
                      <a:endParaRPr lang="en-US" sz="12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Description</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Target Audience</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Number of People Impacted</a:t>
                      </a:r>
                      <a:endParaRPr lang="en-US" sz="1000" dirty="0">
                        <a:effectLst/>
                        <a:latin typeface="Calibri"/>
                        <a:ea typeface="Calibri"/>
                        <a:cs typeface="Times New Roman"/>
                      </a:endParaRPr>
                    </a:p>
                  </a:txBody>
                  <a:tcPr marL="37865" marR="37865" marT="0" marB="0" anchor="b"/>
                </a:tc>
                <a:tc>
                  <a:txBody>
                    <a:bodyPr/>
                    <a:lstStyle/>
                    <a:p>
                      <a:pPr marL="0" marR="0" algn="ctr">
                        <a:lnSpc>
                          <a:spcPct val="115000"/>
                        </a:lnSpc>
                        <a:spcBef>
                          <a:spcPts val="0"/>
                        </a:spcBef>
                        <a:spcAft>
                          <a:spcPts val="0"/>
                        </a:spcAft>
                      </a:pPr>
                      <a:r>
                        <a:rPr lang="en-US" sz="1000" dirty="0">
                          <a:effectLst/>
                        </a:rPr>
                        <a:t>Location</a:t>
                      </a:r>
                      <a:endParaRPr lang="en-US" sz="1000" dirty="0">
                        <a:effectLst/>
                        <a:latin typeface="Calibri"/>
                        <a:ea typeface="Calibri"/>
                        <a:cs typeface="Times New Roman"/>
                      </a:endParaRPr>
                    </a:p>
                  </a:txBody>
                  <a:tcPr marL="37865" marR="37865" marT="0" marB="0" anchor="ctr"/>
                </a:tc>
              </a:tr>
              <a:tr h="534322">
                <a:tc>
                  <a:txBody>
                    <a:bodyPr/>
                    <a:lstStyle/>
                    <a:p>
                      <a:pPr marL="0" marR="0">
                        <a:lnSpc>
                          <a:spcPct val="115000"/>
                        </a:lnSpc>
                        <a:spcBef>
                          <a:spcPts val="0"/>
                        </a:spcBef>
                        <a:spcAft>
                          <a:spcPts val="0"/>
                        </a:spcAft>
                      </a:pPr>
                      <a:r>
                        <a:rPr lang="en-US" sz="1200" dirty="0">
                          <a:effectLst/>
                        </a:rPr>
                        <a:t>World Asthma Day</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Asthma education and in-service for elementary age children</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Elementary-age children, school teachers, and principals throughout WNC</a:t>
                      </a:r>
                      <a:endParaRPr lang="en-US" sz="1000" dirty="0">
                        <a:effectLst/>
                        <a:latin typeface="Calibri"/>
                        <a:ea typeface="Calibri"/>
                        <a:cs typeface="Times New Roman"/>
                      </a:endParaRPr>
                    </a:p>
                  </a:txBody>
                  <a:tcPr marL="37865" marR="37865" marT="0" marB="0" anchor="b"/>
                </a:tc>
                <a:tc>
                  <a:txBody>
                    <a:bodyPr/>
                    <a:lstStyle/>
                    <a:p>
                      <a:pPr marL="0" marR="0" algn="ctr">
                        <a:lnSpc>
                          <a:spcPct val="115000"/>
                        </a:lnSpc>
                        <a:spcBef>
                          <a:spcPts val="0"/>
                        </a:spcBef>
                        <a:spcAft>
                          <a:spcPts val="0"/>
                        </a:spcAft>
                      </a:pPr>
                      <a:r>
                        <a:rPr lang="en-US" sz="1000" dirty="0">
                          <a:effectLst/>
                        </a:rPr>
                        <a:t>1,762</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School systems in WNC</a:t>
                      </a:r>
                      <a:endParaRPr lang="en-US" sz="1000" dirty="0">
                        <a:effectLst/>
                        <a:latin typeface="Calibri"/>
                        <a:ea typeface="Calibri"/>
                        <a:cs typeface="Times New Roman"/>
                      </a:endParaRPr>
                    </a:p>
                  </a:txBody>
                  <a:tcPr marL="37865" marR="37865" marT="0" marB="0" anchor="ctr"/>
                </a:tc>
              </a:tr>
              <a:tr h="382289">
                <a:tc>
                  <a:txBody>
                    <a:bodyPr/>
                    <a:lstStyle/>
                    <a:p>
                      <a:pPr marL="0" marR="0">
                        <a:lnSpc>
                          <a:spcPct val="115000"/>
                        </a:lnSpc>
                        <a:spcBef>
                          <a:spcPts val="0"/>
                        </a:spcBef>
                        <a:spcAft>
                          <a:spcPts val="0"/>
                        </a:spcAft>
                      </a:pPr>
                      <a:r>
                        <a:rPr lang="en-US" sz="1200" dirty="0">
                          <a:effectLst/>
                        </a:rPr>
                        <a:t>WNC School Nurse Asthma In-Service</a:t>
                      </a:r>
                      <a:endParaRPr lang="en-US" sz="12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Workshop, presentation, and training in regards to asthma</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School Nurses of WNC</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110</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Western Region of North Carolina</a:t>
                      </a:r>
                      <a:endParaRPr lang="en-US" sz="1000" dirty="0">
                        <a:effectLst/>
                        <a:latin typeface="Calibri"/>
                        <a:ea typeface="Calibri"/>
                        <a:cs typeface="Times New Roman"/>
                      </a:endParaRPr>
                    </a:p>
                  </a:txBody>
                  <a:tcPr marL="37865" marR="37865" marT="0" marB="0" anchor="b"/>
                </a:tc>
              </a:tr>
              <a:tr h="209929">
                <a:tc>
                  <a:txBody>
                    <a:bodyPr/>
                    <a:lstStyle/>
                    <a:p>
                      <a:pPr marL="0" marR="0">
                        <a:lnSpc>
                          <a:spcPct val="115000"/>
                        </a:lnSpc>
                        <a:spcBef>
                          <a:spcPts val="0"/>
                        </a:spcBef>
                        <a:spcAft>
                          <a:spcPts val="0"/>
                        </a:spcAft>
                      </a:pPr>
                      <a:r>
                        <a:rPr lang="en-US" sz="1200" dirty="0">
                          <a:effectLst/>
                        </a:rPr>
                        <a:t>NC Asthma Summit</a:t>
                      </a:r>
                      <a:endParaRPr lang="en-US" sz="12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Asthma Conference</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Health Care Providers</a:t>
                      </a:r>
                      <a:endParaRPr lang="en-US" sz="1000" dirty="0">
                        <a:effectLst/>
                        <a:latin typeface="Calibri"/>
                        <a:ea typeface="Calibri"/>
                        <a:cs typeface="Times New Roman"/>
                      </a:endParaRPr>
                    </a:p>
                  </a:txBody>
                  <a:tcPr marL="37865" marR="37865" marT="0" marB="0" anchor="b"/>
                </a:tc>
                <a:tc>
                  <a:txBody>
                    <a:bodyPr/>
                    <a:lstStyle/>
                    <a:p>
                      <a:pPr marL="0" marR="0" algn="ctr">
                        <a:lnSpc>
                          <a:spcPct val="115000"/>
                        </a:lnSpc>
                        <a:spcBef>
                          <a:spcPts val="0"/>
                        </a:spcBef>
                        <a:spcAft>
                          <a:spcPts val="0"/>
                        </a:spcAft>
                      </a:pPr>
                      <a:r>
                        <a:rPr lang="en-US" sz="1000" dirty="0">
                          <a:effectLst/>
                        </a:rPr>
                        <a:t>293</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Research Triangle Park</a:t>
                      </a:r>
                      <a:endParaRPr lang="en-US" sz="1000" dirty="0">
                        <a:effectLst/>
                        <a:latin typeface="Calibri"/>
                        <a:ea typeface="Calibri"/>
                        <a:cs typeface="Times New Roman"/>
                      </a:endParaRPr>
                    </a:p>
                  </a:txBody>
                  <a:tcPr marL="37865" marR="37865" marT="0" marB="0" anchor="b"/>
                </a:tc>
              </a:tr>
              <a:tr h="579201">
                <a:tc>
                  <a:txBody>
                    <a:bodyPr/>
                    <a:lstStyle/>
                    <a:p>
                      <a:pPr marL="0" marR="0">
                        <a:lnSpc>
                          <a:spcPct val="115000"/>
                        </a:lnSpc>
                        <a:spcBef>
                          <a:spcPts val="0"/>
                        </a:spcBef>
                        <a:spcAft>
                          <a:spcPts val="0"/>
                        </a:spcAft>
                      </a:pPr>
                      <a:r>
                        <a:rPr lang="en-US" sz="1200" dirty="0">
                          <a:effectLst/>
                        </a:rPr>
                        <a:t>Children's Environmental Health Western Regional Meeting</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Asthma as a Disease State and Creating an Asthma-friendly Environment</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Heath Care Providers and Environmental Specialists</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40</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Mission Health System</a:t>
                      </a:r>
                      <a:endParaRPr lang="en-US" sz="1000" dirty="0">
                        <a:effectLst/>
                        <a:latin typeface="Calibri"/>
                        <a:ea typeface="Calibri"/>
                        <a:cs typeface="Times New Roman"/>
                      </a:endParaRPr>
                    </a:p>
                  </a:txBody>
                  <a:tcPr marL="37865" marR="37865" marT="0" marB="0" anchor="ctr"/>
                </a:tc>
              </a:tr>
              <a:tr h="382289">
                <a:tc>
                  <a:txBody>
                    <a:bodyPr/>
                    <a:lstStyle/>
                    <a:p>
                      <a:pPr marL="0" marR="0">
                        <a:lnSpc>
                          <a:spcPct val="115000"/>
                        </a:lnSpc>
                        <a:spcBef>
                          <a:spcPts val="0"/>
                        </a:spcBef>
                        <a:spcAft>
                          <a:spcPts val="0"/>
                        </a:spcAft>
                      </a:pPr>
                      <a:r>
                        <a:rPr lang="en-US" sz="1200" dirty="0">
                          <a:effectLst/>
                        </a:rPr>
                        <a:t>Health Professional Asthma In-Service</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Workshop, presentation, and training in regards to asthma</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Health Care Providers</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1413</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Western Region of North Carolina</a:t>
                      </a:r>
                      <a:endParaRPr lang="en-US" sz="1000" dirty="0">
                        <a:effectLst/>
                        <a:latin typeface="Calibri"/>
                        <a:ea typeface="Calibri"/>
                        <a:cs typeface="Times New Roman"/>
                      </a:endParaRPr>
                    </a:p>
                  </a:txBody>
                  <a:tcPr marL="37865" marR="37865" marT="0" marB="0" anchor="b"/>
                </a:tc>
              </a:tr>
              <a:tr h="482647">
                <a:tc>
                  <a:txBody>
                    <a:bodyPr/>
                    <a:lstStyle/>
                    <a:p>
                      <a:pPr marL="0" marR="0">
                        <a:lnSpc>
                          <a:spcPct val="115000"/>
                        </a:lnSpc>
                        <a:spcBef>
                          <a:spcPts val="0"/>
                        </a:spcBef>
                        <a:spcAft>
                          <a:spcPts val="0"/>
                        </a:spcAft>
                      </a:pPr>
                      <a:r>
                        <a:rPr lang="en-US" sz="1200" dirty="0">
                          <a:effectLst/>
                        </a:rPr>
                        <a:t>Health Initiatives</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Asthma Education and Health Initiatives</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School-age children, principals, teachers, parents and other professionals</a:t>
                      </a:r>
                      <a:endParaRPr lang="en-US" sz="1000" dirty="0">
                        <a:effectLst/>
                        <a:latin typeface="Calibri"/>
                        <a:ea typeface="Calibri"/>
                        <a:cs typeface="Times New Roman"/>
                      </a:endParaRPr>
                    </a:p>
                  </a:txBody>
                  <a:tcPr marL="37865" marR="37865" marT="0" marB="0" anchor="b"/>
                </a:tc>
                <a:tc>
                  <a:txBody>
                    <a:bodyPr/>
                    <a:lstStyle/>
                    <a:p>
                      <a:pPr marL="0" marR="0" algn="ctr">
                        <a:lnSpc>
                          <a:spcPct val="115000"/>
                        </a:lnSpc>
                        <a:spcBef>
                          <a:spcPts val="0"/>
                        </a:spcBef>
                        <a:spcAft>
                          <a:spcPts val="0"/>
                        </a:spcAft>
                      </a:pPr>
                      <a:r>
                        <a:rPr lang="en-US" sz="1000" dirty="0">
                          <a:effectLst/>
                        </a:rPr>
                        <a:t>774</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Western Region of North Carolina</a:t>
                      </a:r>
                      <a:endParaRPr lang="en-US" sz="1000" dirty="0">
                        <a:effectLst/>
                        <a:latin typeface="Calibri"/>
                        <a:ea typeface="Calibri"/>
                        <a:cs typeface="Times New Roman"/>
                      </a:endParaRPr>
                    </a:p>
                  </a:txBody>
                  <a:tcPr marL="37865" marR="37865" marT="0" marB="0" anchor="ctr"/>
                </a:tc>
              </a:tr>
              <a:tr h="324472">
                <a:tc>
                  <a:txBody>
                    <a:bodyPr/>
                    <a:lstStyle/>
                    <a:p>
                      <a:pPr marL="0" marR="0">
                        <a:lnSpc>
                          <a:spcPct val="115000"/>
                        </a:lnSpc>
                        <a:spcBef>
                          <a:spcPts val="0"/>
                        </a:spcBef>
                        <a:spcAft>
                          <a:spcPts val="0"/>
                        </a:spcAft>
                      </a:pPr>
                      <a:r>
                        <a:rPr lang="en-US" sz="1200" dirty="0">
                          <a:effectLst/>
                        </a:rPr>
                        <a:t>Mountain Air Conference</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Asthma as a Disease State and Creating an Asthma-friendly Environment</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Health Care Providers</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40</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MAHEC</a:t>
                      </a:r>
                      <a:endParaRPr lang="en-US" sz="1000" dirty="0">
                        <a:effectLst/>
                        <a:latin typeface="Calibri"/>
                        <a:ea typeface="Calibri"/>
                        <a:cs typeface="Times New Roman"/>
                      </a:endParaRPr>
                    </a:p>
                  </a:txBody>
                  <a:tcPr marL="37865" marR="37865" marT="0" marB="0" anchor="ctr"/>
                </a:tc>
              </a:tr>
              <a:tr h="324472">
                <a:tc>
                  <a:txBody>
                    <a:bodyPr/>
                    <a:lstStyle/>
                    <a:p>
                      <a:pPr marL="0" marR="0">
                        <a:lnSpc>
                          <a:spcPct val="115000"/>
                        </a:lnSpc>
                        <a:spcBef>
                          <a:spcPts val="0"/>
                        </a:spcBef>
                        <a:spcAft>
                          <a:spcPts val="0"/>
                        </a:spcAft>
                      </a:pPr>
                      <a:r>
                        <a:rPr lang="en-US" sz="1200" dirty="0">
                          <a:effectLst/>
                        </a:rPr>
                        <a:t>CHEST</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Regional Asthma Disease Management Program presentation</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Health Care Providers</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100</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Atlanta, Georgia</a:t>
                      </a:r>
                      <a:endParaRPr lang="en-US" sz="1000" dirty="0">
                        <a:effectLst/>
                        <a:latin typeface="Calibri"/>
                        <a:ea typeface="Calibri"/>
                        <a:cs typeface="Times New Roman"/>
                      </a:endParaRPr>
                    </a:p>
                  </a:txBody>
                  <a:tcPr marL="37865" marR="37865" marT="0" marB="0" anchor="ctr"/>
                </a:tc>
              </a:tr>
              <a:tr h="426190">
                <a:tc>
                  <a:txBody>
                    <a:bodyPr/>
                    <a:lstStyle/>
                    <a:p>
                      <a:pPr marL="0" marR="0">
                        <a:lnSpc>
                          <a:spcPct val="115000"/>
                        </a:lnSpc>
                        <a:spcBef>
                          <a:spcPts val="0"/>
                        </a:spcBef>
                        <a:spcAft>
                          <a:spcPts val="0"/>
                        </a:spcAft>
                      </a:pPr>
                      <a:r>
                        <a:rPr lang="en-US" sz="1200" dirty="0">
                          <a:effectLst/>
                        </a:rPr>
                        <a:t>AARC Congress</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Regional Asthma Disease Management Program Asthma Abstract Presentation</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Health Care Providers</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5491</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New Orleans, Louisiana</a:t>
                      </a:r>
                      <a:endParaRPr lang="en-US" sz="1000" dirty="0">
                        <a:effectLst/>
                        <a:latin typeface="Calibri"/>
                        <a:ea typeface="Calibri"/>
                        <a:cs typeface="Times New Roman"/>
                      </a:endParaRPr>
                    </a:p>
                  </a:txBody>
                  <a:tcPr marL="37865" marR="37865" marT="0" marB="0" anchor="ctr"/>
                </a:tc>
              </a:tr>
              <a:tr h="579201">
                <a:tc>
                  <a:txBody>
                    <a:bodyPr/>
                    <a:lstStyle/>
                    <a:p>
                      <a:pPr marL="0" marR="0">
                        <a:lnSpc>
                          <a:spcPct val="115000"/>
                        </a:lnSpc>
                        <a:spcBef>
                          <a:spcPts val="0"/>
                        </a:spcBef>
                        <a:spcAft>
                          <a:spcPts val="0"/>
                        </a:spcAft>
                      </a:pPr>
                      <a:r>
                        <a:rPr lang="en-US" sz="1200" dirty="0">
                          <a:effectLst/>
                        </a:rPr>
                        <a:t>Pediatric/Neonatal Conference - Child and Family Together</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Asthma as a  Disease State and Creating an Asthma-friendly Environment</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Health Care Providers</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120</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MAHEC</a:t>
                      </a:r>
                      <a:endParaRPr lang="en-US" sz="1000" dirty="0">
                        <a:effectLst/>
                        <a:latin typeface="Calibri"/>
                        <a:ea typeface="Calibri"/>
                        <a:cs typeface="Times New Roman"/>
                      </a:endParaRPr>
                    </a:p>
                  </a:txBody>
                  <a:tcPr marL="37865" marR="37865" marT="0" marB="0" anchor="ctr"/>
                </a:tc>
              </a:tr>
              <a:tr h="382289">
                <a:tc>
                  <a:txBody>
                    <a:bodyPr/>
                    <a:lstStyle/>
                    <a:p>
                      <a:pPr marL="0" marR="0">
                        <a:lnSpc>
                          <a:spcPct val="115000"/>
                        </a:lnSpc>
                        <a:spcBef>
                          <a:spcPts val="0"/>
                        </a:spcBef>
                        <a:spcAft>
                          <a:spcPts val="0"/>
                        </a:spcAft>
                      </a:pPr>
                      <a:r>
                        <a:rPr lang="en-US" sz="1200" dirty="0">
                          <a:effectLst/>
                        </a:rPr>
                        <a:t>NC Society of Respiratory Care Symposium 2013</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Asthma as a Disease State and Creating an Asthma-friendly Environment</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Health Care Providers</a:t>
                      </a:r>
                      <a:endParaRPr lang="en-US" sz="1000" dirty="0">
                        <a:effectLst/>
                        <a:latin typeface="Calibri"/>
                        <a:ea typeface="Calibri"/>
                        <a:cs typeface="Times New Roman"/>
                      </a:endParaRPr>
                    </a:p>
                  </a:txBody>
                  <a:tcPr marL="37865" marR="37865" marT="0" marB="0" anchor="ctr"/>
                </a:tc>
                <a:tc>
                  <a:txBody>
                    <a:bodyPr/>
                    <a:lstStyle/>
                    <a:p>
                      <a:pPr marL="0" marR="0" algn="ctr">
                        <a:lnSpc>
                          <a:spcPct val="115000"/>
                        </a:lnSpc>
                        <a:spcBef>
                          <a:spcPts val="0"/>
                        </a:spcBef>
                        <a:spcAft>
                          <a:spcPts val="0"/>
                        </a:spcAft>
                      </a:pPr>
                      <a:r>
                        <a:rPr lang="en-US" sz="1000" dirty="0">
                          <a:effectLst/>
                        </a:rPr>
                        <a:t>100</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Wilmington, NC</a:t>
                      </a:r>
                      <a:endParaRPr lang="en-US" sz="1000" dirty="0">
                        <a:effectLst/>
                        <a:latin typeface="Calibri"/>
                        <a:ea typeface="Calibri"/>
                        <a:cs typeface="Times New Roman"/>
                      </a:endParaRPr>
                    </a:p>
                  </a:txBody>
                  <a:tcPr marL="37865" marR="37865" marT="0" marB="0" anchor="ctr"/>
                </a:tc>
              </a:tr>
              <a:tr h="324472">
                <a:tc>
                  <a:txBody>
                    <a:bodyPr/>
                    <a:lstStyle/>
                    <a:p>
                      <a:pPr marL="0" marR="0">
                        <a:lnSpc>
                          <a:spcPct val="115000"/>
                        </a:lnSpc>
                        <a:spcBef>
                          <a:spcPts val="0"/>
                        </a:spcBef>
                        <a:spcAft>
                          <a:spcPts val="0"/>
                        </a:spcAft>
                      </a:pPr>
                      <a:r>
                        <a:rPr lang="en-US" sz="1200" dirty="0">
                          <a:effectLst/>
                        </a:rPr>
                        <a:t>Mission Children's Radiothon</a:t>
                      </a:r>
                      <a:endParaRPr lang="en-US" sz="12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Environmental and asthma educational materials</a:t>
                      </a:r>
                      <a:endParaRPr lang="en-US" sz="1000" dirty="0">
                        <a:effectLst/>
                        <a:latin typeface="Calibri"/>
                        <a:ea typeface="Calibri"/>
                        <a:cs typeface="Times New Roman"/>
                      </a:endParaRPr>
                    </a:p>
                  </a:txBody>
                  <a:tcPr marL="37865" marR="37865" marT="0" marB="0" anchor="b"/>
                </a:tc>
                <a:tc>
                  <a:txBody>
                    <a:bodyPr/>
                    <a:lstStyle/>
                    <a:p>
                      <a:pPr marL="0" marR="0">
                        <a:lnSpc>
                          <a:spcPct val="115000"/>
                        </a:lnSpc>
                        <a:spcBef>
                          <a:spcPts val="0"/>
                        </a:spcBef>
                        <a:spcAft>
                          <a:spcPts val="0"/>
                        </a:spcAft>
                      </a:pPr>
                      <a:r>
                        <a:rPr lang="en-US" sz="1000" dirty="0">
                          <a:effectLst/>
                        </a:rPr>
                        <a:t>Children, parents, and community partners</a:t>
                      </a:r>
                      <a:endParaRPr lang="en-US" sz="1000" dirty="0">
                        <a:effectLst/>
                        <a:latin typeface="Calibri"/>
                        <a:ea typeface="Calibri"/>
                        <a:cs typeface="Times New Roman"/>
                      </a:endParaRPr>
                    </a:p>
                  </a:txBody>
                  <a:tcPr marL="37865" marR="37865" marT="0" marB="0" anchor="b"/>
                </a:tc>
                <a:tc>
                  <a:txBody>
                    <a:bodyPr/>
                    <a:lstStyle/>
                    <a:p>
                      <a:pPr marL="0" marR="0" algn="ctr">
                        <a:lnSpc>
                          <a:spcPct val="115000"/>
                        </a:lnSpc>
                        <a:spcBef>
                          <a:spcPts val="0"/>
                        </a:spcBef>
                        <a:spcAft>
                          <a:spcPts val="0"/>
                        </a:spcAft>
                      </a:pPr>
                      <a:r>
                        <a:rPr lang="en-US" sz="1000" dirty="0">
                          <a:effectLst/>
                        </a:rPr>
                        <a:t>2000</a:t>
                      </a:r>
                      <a:endParaRPr lang="en-US" sz="1000" dirty="0">
                        <a:effectLst/>
                        <a:latin typeface="Calibri"/>
                        <a:ea typeface="Calibri"/>
                        <a:cs typeface="Times New Roman"/>
                      </a:endParaRPr>
                    </a:p>
                  </a:txBody>
                  <a:tcPr marL="37865" marR="37865" marT="0" marB="0" anchor="ctr"/>
                </a:tc>
                <a:tc>
                  <a:txBody>
                    <a:bodyPr/>
                    <a:lstStyle/>
                    <a:p>
                      <a:pPr marL="0" marR="0">
                        <a:lnSpc>
                          <a:spcPct val="115000"/>
                        </a:lnSpc>
                        <a:spcBef>
                          <a:spcPts val="0"/>
                        </a:spcBef>
                        <a:spcAft>
                          <a:spcPts val="0"/>
                        </a:spcAft>
                      </a:pPr>
                      <a:r>
                        <a:rPr lang="en-US" sz="1000" dirty="0">
                          <a:effectLst/>
                        </a:rPr>
                        <a:t>Reuter YMCA</a:t>
                      </a:r>
                      <a:endParaRPr lang="en-US" sz="1000" dirty="0">
                        <a:effectLst/>
                        <a:latin typeface="Calibri"/>
                        <a:ea typeface="Calibri"/>
                        <a:cs typeface="Times New Roman"/>
                      </a:endParaRPr>
                    </a:p>
                  </a:txBody>
                  <a:tcPr marL="37865" marR="37865" marT="0" marB="0" anchor="ctr"/>
                </a:tc>
              </a:tr>
              <a:tr h="196912">
                <a:tc>
                  <a:txBody>
                    <a:bodyPr/>
                    <a:lstStyle/>
                    <a:p>
                      <a:pPr>
                        <a:lnSpc>
                          <a:spcPct val="115000"/>
                        </a:lnSpc>
                      </a:pPr>
                      <a:endParaRPr lang="en-US" sz="1200" dirty="0">
                        <a:effectLst/>
                        <a:latin typeface="Calibri"/>
                      </a:endParaRPr>
                    </a:p>
                  </a:txBody>
                  <a:tcPr marL="37865" marR="37865" marT="0" marB="0" anchor="b"/>
                </a:tc>
                <a:tc>
                  <a:txBody>
                    <a:bodyPr/>
                    <a:lstStyle/>
                    <a:p>
                      <a:pPr>
                        <a:lnSpc>
                          <a:spcPct val="115000"/>
                        </a:lnSpc>
                      </a:pPr>
                      <a:endParaRPr lang="en-US" sz="1000" dirty="0">
                        <a:effectLst/>
                        <a:latin typeface="Calibri"/>
                      </a:endParaRPr>
                    </a:p>
                  </a:txBody>
                  <a:tcPr marL="37865" marR="37865" marT="0" marB="0" anchor="b"/>
                </a:tc>
                <a:tc>
                  <a:txBody>
                    <a:bodyPr/>
                    <a:lstStyle/>
                    <a:p>
                      <a:pPr marL="0" marR="0">
                        <a:lnSpc>
                          <a:spcPct val="115000"/>
                        </a:lnSpc>
                        <a:spcBef>
                          <a:spcPts val="0"/>
                        </a:spcBef>
                        <a:spcAft>
                          <a:spcPts val="0"/>
                        </a:spcAft>
                      </a:pPr>
                      <a:r>
                        <a:rPr lang="en-US" sz="1000" dirty="0">
                          <a:effectLst/>
                        </a:rPr>
                        <a:t>Total</a:t>
                      </a:r>
                      <a:endParaRPr lang="en-US" sz="1000" dirty="0">
                        <a:effectLst/>
                        <a:latin typeface="Calibri"/>
                        <a:ea typeface="Calibri"/>
                        <a:cs typeface="Times New Roman"/>
                      </a:endParaRPr>
                    </a:p>
                  </a:txBody>
                  <a:tcPr marL="37865" marR="37865" marT="0" marB="0" anchor="b"/>
                </a:tc>
                <a:tc>
                  <a:txBody>
                    <a:bodyPr/>
                    <a:lstStyle/>
                    <a:p>
                      <a:pPr marL="0" marR="0" algn="ctr">
                        <a:lnSpc>
                          <a:spcPct val="115000"/>
                        </a:lnSpc>
                        <a:spcBef>
                          <a:spcPts val="0"/>
                        </a:spcBef>
                        <a:spcAft>
                          <a:spcPts val="0"/>
                        </a:spcAft>
                      </a:pPr>
                      <a:r>
                        <a:rPr lang="en-US" sz="1000" dirty="0">
                          <a:effectLst/>
                        </a:rPr>
                        <a:t>12,243</a:t>
                      </a:r>
                      <a:endParaRPr lang="en-US" sz="1000" dirty="0">
                        <a:effectLst/>
                        <a:latin typeface="Calibri"/>
                        <a:ea typeface="Calibri"/>
                        <a:cs typeface="Times New Roman"/>
                      </a:endParaRPr>
                    </a:p>
                  </a:txBody>
                  <a:tcPr marL="37865" marR="37865" marT="0" marB="0" anchor="b"/>
                </a:tc>
                <a:tc>
                  <a:txBody>
                    <a:bodyPr/>
                    <a:lstStyle/>
                    <a:p>
                      <a:pPr>
                        <a:lnSpc>
                          <a:spcPct val="115000"/>
                        </a:lnSpc>
                      </a:pPr>
                      <a:endParaRPr lang="en-US" sz="1000" dirty="0">
                        <a:effectLst/>
                        <a:latin typeface="Calibri"/>
                      </a:endParaRPr>
                    </a:p>
                  </a:txBody>
                  <a:tcPr marL="37865" marR="37865" marT="0" marB="0" anchor="b"/>
                </a:tc>
              </a:tr>
            </a:tbl>
          </a:graphicData>
        </a:graphic>
      </p:graphicFrame>
      <p:pic>
        <p:nvPicPr>
          <p:cNvPr id="5" name="Picture 1"/>
          <p:cNvPicPr>
            <a:picLocks noChangeAspect="1" noChangeArrowheads="1"/>
          </p:cNvPicPr>
          <p:nvPr/>
        </p:nvPicPr>
        <p:blipFill>
          <a:blip r:embed="rId2" cstate="print"/>
          <a:srcRect/>
          <a:stretch>
            <a:fillRect/>
          </a:stretch>
        </p:blipFill>
        <p:spPr bwMode="auto">
          <a:xfrm>
            <a:off x="7658099" y="98867"/>
            <a:ext cx="1295400" cy="716665"/>
          </a:xfrm>
          <a:prstGeom prst="rect">
            <a:avLst/>
          </a:prstGeom>
          <a:noFill/>
          <a:ln w="9525">
            <a:noFill/>
            <a:miter lim="800000"/>
            <a:headEnd/>
            <a:tailEnd/>
          </a:ln>
        </p:spPr>
      </p:pic>
    </p:spTree>
    <p:extLst>
      <p:ext uri="{BB962C8B-B14F-4D97-AF65-F5344CB8AC3E}">
        <p14:creationId xmlns:p14="http://schemas.microsoft.com/office/powerpoint/2010/main" val="2414315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533400"/>
            <a:ext cx="8229600" cy="1143000"/>
          </a:xfrm>
        </p:spPr>
        <p:txBody>
          <a:bodyPr>
            <a:noAutofit/>
          </a:bodyPr>
          <a:lstStyle/>
          <a:p>
            <a:pPr>
              <a:defRPr/>
            </a:pPr>
            <a:r>
              <a:rPr lang="en-US" sz="2000" b="1" dirty="0">
                <a:solidFill>
                  <a:prstClr val="black"/>
                </a:solidFill>
              </a:rPr>
              <a:t>Regional Asthma Disease Management Program</a:t>
            </a:r>
            <a:br>
              <a:rPr lang="en-US" sz="2000" b="1" dirty="0">
                <a:solidFill>
                  <a:prstClr val="black"/>
                </a:solidFill>
              </a:rPr>
            </a:br>
            <a:r>
              <a:rPr lang="en-US" sz="2000" b="1" dirty="0">
                <a:solidFill>
                  <a:srgbClr val="FF0000"/>
                </a:solidFill>
              </a:rPr>
              <a:t>Population-Based Healthcare</a:t>
            </a:r>
            <a:r>
              <a:rPr lang="en-US" sz="2000" b="1" dirty="0">
                <a:solidFill>
                  <a:prstClr val="black"/>
                </a:solidFill>
              </a:rPr>
              <a:t/>
            </a:r>
            <a:br>
              <a:rPr lang="en-US" sz="2000" b="1" dirty="0">
                <a:solidFill>
                  <a:prstClr val="black"/>
                </a:solidFill>
              </a:rPr>
            </a:br>
            <a:r>
              <a:rPr lang="en-US" sz="2000" b="1" dirty="0">
                <a:solidFill>
                  <a:prstClr val="black"/>
                </a:solidFill>
              </a:rPr>
              <a:t>Grant Outcomes Summary</a:t>
            </a:r>
            <a:endParaRPr lang="en-US" sz="2000" b="1" dirty="0" smtClean="0">
              <a:solidFill>
                <a:schemeClr val="accent1"/>
              </a:solidFill>
            </a:endParaRPr>
          </a:p>
        </p:txBody>
      </p:sp>
      <p:pic>
        <p:nvPicPr>
          <p:cNvPr id="6" name="Picture 1"/>
          <p:cNvPicPr>
            <a:picLocks noChangeAspect="1" noChangeArrowheads="1"/>
          </p:cNvPicPr>
          <p:nvPr/>
        </p:nvPicPr>
        <p:blipFill>
          <a:blip r:embed="rId3" cstate="print"/>
          <a:srcRect/>
          <a:stretch>
            <a:fillRect/>
          </a:stretch>
        </p:blipFill>
        <p:spPr bwMode="auto">
          <a:xfrm>
            <a:off x="7162800" y="381000"/>
            <a:ext cx="1752600" cy="969606"/>
          </a:xfrm>
          <a:prstGeom prst="rect">
            <a:avLst/>
          </a:prstGeom>
          <a:noFill/>
          <a:ln w="9525">
            <a:noFill/>
            <a:miter lim="800000"/>
            <a:headEnd/>
            <a:tailEnd/>
          </a:ln>
        </p:spPr>
      </p:pic>
      <p:graphicFrame>
        <p:nvGraphicFramePr>
          <p:cNvPr id="5" name="Content Placeholder 4"/>
          <p:cNvGraphicFramePr>
            <a:graphicFrameLocks noGrp="1"/>
          </p:cNvGraphicFramePr>
          <p:nvPr>
            <p:ph idx="1"/>
            <p:extLst>
              <p:ext uri="{D42A27DB-BD31-4B8C-83A1-F6EECF244321}">
                <p14:modId xmlns:p14="http://schemas.microsoft.com/office/powerpoint/2010/main" val="887509524"/>
              </p:ext>
            </p:extLst>
          </p:nvPr>
        </p:nvGraphicFramePr>
        <p:xfrm>
          <a:off x="685800" y="1676400"/>
          <a:ext cx="79248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667000" y="6307494"/>
            <a:ext cx="3657600" cy="461665"/>
          </a:xfrm>
          <a:prstGeom prst="rect">
            <a:avLst/>
          </a:prstGeom>
          <a:noFill/>
        </p:spPr>
        <p:txBody>
          <a:bodyPr wrap="square" rtlCol="0">
            <a:spAutoFit/>
          </a:bodyPr>
          <a:lstStyle/>
          <a:p>
            <a:pPr lvl="0" algn="ctr"/>
            <a:r>
              <a:rPr lang="en-US" sz="1200" dirty="0">
                <a:solidFill>
                  <a:prstClr val="black">
                    <a:tint val="75000"/>
                  </a:prstClr>
                </a:solidFill>
              </a:rPr>
              <a:t>*Results compiled by Mission Health System Research Institute</a:t>
            </a:r>
          </a:p>
        </p:txBody>
      </p:sp>
      <p:sp>
        <p:nvSpPr>
          <p:cNvPr id="3" name="TextBox 2"/>
          <p:cNvSpPr txBox="1"/>
          <p:nvPr/>
        </p:nvSpPr>
        <p:spPr>
          <a:xfrm>
            <a:off x="2438400" y="4495800"/>
            <a:ext cx="1143000" cy="430887"/>
          </a:xfrm>
          <a:prstGeom prst="rect">
            <a:avLst/>
          </a:prstGeom>
          <a:noFill/>
        </p:spPr>
        <p:txBody>
          <a:bodyPr wrap="square" rtlCol="0">
            <a:spAutoFit/>
          </a:bodyPr>
          <a:lstStyle/>
          <a:p>
            <a:pPr lvl="0" algn="ctr"/>
            <a:r>
              <a:rPr lang="en-US" sz="1100" dirty="0">
                <a:solidFill>
                  <a:prstClr val="black"/>
                </a:solidFill>
                <a:latin typeface="+mj-lt"/>
              </a:rPr>
              <a:t>Cost Avoidance $23,827</a:t>
            </a:r>
          </a:p>
        </p:txBody>
      </p:sp>
    </p:spTree>
    <p:extLst>
      <p:ext uri="{BB962C8B-B14F-4D97-AF65-F5344CB8AC3E}">
        <p14:creationId xmlns:p14="http://schemas.microsoft.com/office/powerpoint/2010/main" val="599114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prstClr val="black"/>
                </a:solidFill>
              </a:rPr>
              <a:t>Regional Asthma Disease Management Program</a:t>
            </a:r>
            <a:br>
              <a:rPr lang="en-US" sz="2000" b="1" dirty="0">
                <a:solidFill>
                  <a:prstClr val="black"/>
                </a:solidFill>
              </a:rPr>
            </a:br>
            <a:r>
              <a:rPr lang="en-US" sz="2000" b="1" dirty="0">
                <a:solidFill>
                  <a:srgbClr val="FF0000"/>
                </a:solidFill>
              </a:rPr>
              <a:t>Population-Based Healthcare</a:t>
            </a:r>
            <a:r>
              <a:rPr lang="en-US" sz="2000" b="1" dirty="0">
                <a:solidFill>
                  <a:prstClr val="black"/>
                </a:solidFill>
              </a:rPr>
              <a:t/>
            </a:r>
            <a:br>
              <a:rPr lang="en-US" sz="2000" b="1" dirty="0">
                <a:solidFill>
                  <a:prstClr val="black"/>
                </a:solidFill>
              </a:rPr>
            </a:br>
            <a:r>
              <a:rPr lang="en-US" sz="2000" b="1" dirty="0">
                <a:solidFill>
                  <a:prstClr val="black"/>
                </a:solidFill>
              </a:rPr>
              <a:t>Grant Outcomes Summary</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67086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964543" y="3200400"/>
            <a:ext cx="1404257" cy="523220"/>
          </a:xfrm>
          <a:prstGeom prst="rect">
            <a:avLst/>
          </a:prstGeom>
          <a:noFill/>
        </p:spPr>
        <p:txBody>
          <a:bodyPr wrap="square" rtlCol="0">
            <a:spAutoFit/>
          </a:bodyPr>
          <a:lstStyle/>
          <a:p>
            <a:pPr algn="ctr"/>
            <a:r>
              <a:rPr lang="en-US" sz="1400" b="1" dirty="0" smtClean="0">
                <a:latin typeface="+mj-lt"/>
              </a:rPr>
              <a:t>Cost Avoidance $648,477</a:t>
            </a:r>
            <a:endParaRPr lang="en-US" sz="1400" b="1" dirty="0">
              <a:latin typeface="+mj-lt"/>
            </a:endParaRPr>
          </a:p>
        </p:txBody>
      </p:sp>
      <p:sp>
        <p:nvSpPr>
          <p:cNvPr id="8" name="Footer Placeholder 7"/>
          <p:cNvSpPr>
            <a:spLocks noGrp="1"/>
          </p:cNvSpPr>
          <p:nvPr>
            <p:ph type="ftr" sz="quarter" idx="11"/>
          </p:nvPr>
        </p:nvSpPr>
        <p:spPr>
          <a:xfrm>
            <a:off x="1828800" y="6356350"/>
            <a:ext cx="5105400" cy="365125"/>
          </a:xfrm>
        </p:spPr>
        <p:txBody>
          <a:bodyPr/>
          <a:lstStyle/>
          <a:p>
            <a:r>
              <a:rPr lang="en-US" dirty="0" smtClean="0"/>
              <a:t>*Results compiled by Mission Health System Research Institute</a:t>
            </a:r>
            <a:endParaRPr lang="en-US" dirty="0"/>
          </a:p>
        </p:txBody>
      </p:sp>
      <p:pic>
        <p:nvPicPr>
          <p:cNvPr id="7" name="Picture 1"/>
          <p:cNvPicPr>
            <a:picLocks noChangeAspect="1" noChangeArrowheads="1"/>
          </p:cNvPicPr>
          <p:nvPr/>
        </p:nvPicPr>
        <p:blipFill>
          <a:blip r:embed="rId4" cstate="print"/>
          <a:srcRect/>
          <a:stretch>
            <a:fillRect/>
          </a:stretch>
        </p:blipFill>
        <p:spPr bwMode="auto">
          <a:xfrm>
            <a:off x="7162800" y="381000"/>
            <a:ext cx="1752600" cy="969606"/>
          </a:xfrm>
          <a:prstGeom prst="rect">
            <a:avLst/>
          </a:prstGeom>
          <a:noFill/>
          <a:ln w="9525">
            <a:noFill/>
            <a:miter lim="800000"/>
            <a:headEnd/>
            <a:tailEnd/>
          </a:ln>
        </p:spPr>
      </p:pic>
    </p:spTree>
    <p:extLst>
      <p:ext uri="{BB962C8B-B14F-4D97-AF65-F5344CB8AC3E}">
        <p14:creationId xmlns:p14="http://schemas.microsoft.com/office/powerpoint/2010/main" val="3115125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prstClr val="black"/>
                </a:solidFill>
              </a:rPr>
              <a:t>Regional Asthma Disease Management Program</a:t>
            </a:r>
            <a:br>
              <a:rPr lang="en-US" sz="2000" b="1" dirty="0">
                <a:solidFill>
                  <a:prstClr val="black"/>
                </a:solidFill>
              </a:rPr>
            </a:br>
            <a:r>
              <a:rPr lang="en-US" sz="2000" b="1" dirty="0">
                <a:solidFill>
                  <a:prstClr val="black"/>
                </a:solidFill>
              </a:rPr>
              <a:t>Population-Based Healthcare</a:t>
            </a:r>
            <a:br>
              <a:rPr lang="en-US" sz="2000" b="1" dirty="0">
                <a:solidFill>
                  <a:prstClr val="black"/>
                </a:solidFill>
              </a:rPr>
            </a:br>
            <a:r>
              <a:rPr lang="en-US" sz="2000" b="1" dirty="0">
                <a:solidFill>
                  <a:prstClr val="black"/>
                </a:solidFill>
              </a:rPr>
              <a:t>Grant Outcomes Summary</a:t>
            </a:r>
            <a:endParaRPr lang="en-US" sz="1600"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a:xfrm>
            <a:off x="2362200" y="6356350"/>
            <a:ext cx="4495800" cy="365125"/>
          </a:xfrm>
        </p:spPr>
        <p:txBody>
          <a:bodyPr/>
          <a:lstStyle/>
          <a:p>
            <a:r>
              <a:rPr lang="en-US" dirty="0" smtClean="0">
                <a:solidFill>
                  <a:prstClr val="black">
                    <a:tint val="75000"/>
                  </a:prstClr>
                </a:solidFill>
              </a:rPr>
              <a:t>*Results compiled by Mission Health System Research Institute</a:t>
            </a:r>
            <a:endParaRPr lang="en-US" dirty="0">
              <a:solidFill>
                <a:prstClr val="black">
                  <a:tint val="75000"/>
                </a:prstClr>
              </a:solidFill>
            </a:endParaRPr>
          </a:p>
        </p:txBody>
      </p:sp>
      <p:pic>
        <p:nvPicPr>
          <p:cNvPr id="7" name="Picture 1"/>
          <p:cNvPicPr>
            <a:picLocks noChangeAspect="1" noChangeArrowheads="1"/>
          </p:cNvPicPr>
          <p:nvPr/>
        </p:nvPicPr>
        <p:blipFill>
          <a:blip r:embed="rId3" cstate="print"/>
          <a:srcRect/>
          <a:stretch>
            <a:fillRect/>
          </a:stretch>
        </p:blipFill>
        <p:spPr bwMode="auto">
          <a:xfrm>
            <a:off x="7162800" y="457201"/>
            <a:ext cx="1828800" cy="1011762"/>
          </a:xfrm>
          <a:prstGeom prst="rect">
            <a:avLst/>
          </a:prstGeom>
          <a:noFill/>
          <a:ln w="9525">
            <a:noFill/>
            <a:miter lim="800000"/>
            <a:headEnd/>
            <a:tailEnd/>
          </a:ln>
        </p:spPr>
      </p:pic>
    </p:spTree>
    <p:extLst>
      <p:ext uri="{BB962C8B-B14F-4D97-AF65-F5344CB8AC3E}">
        <p14:creationId xmlns:p14="http://schemas.microsoft.com/office/powerpoint/2010/main" val="2119364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prstClr val="black"/>
                </a:solidFill>
              </a:rPr>
              <a:t>Regional Asthma Disease Management Program</a:t>
            </a:r>
            <a:br>
              <a:rPr lang="en-US" sz="2000" b="1" dirty="0">
                <a:solidFill>
                  <a:prstClr val="black"/>
                </a:solidFill>
              </a:rPr>
            </a:br>
            <a:r>
              <a:rPr lang="en-US" sz="2000" b="1" dirty="0">
                <a:solidFill>
                  <a:prstClr val="black"/>
                </a:solidFill>
              </a:rPr>
              <a:t>Population-Based Healthcare</a:t>
            </a:r>
            <a:br>
              <a:rPr lang="en-US" sz="2000" b="1" dirty="0">
                <a:solidFill>
                  <a:prstClr val="black"/>
                </a:solidFill>
              </a:rPr>
            </a:br>
            <a:r>
              <a:rPr lang="en-US" sz="2000" b="1" dirty="0">
                <a:solidFill>
                  <a:prstClr val="black"/>
                </a:solidFill>
              </a:rPr>
              <a:t>Grant Outcomes Summary</a:t>
            </a:r>
            <a:endParaRPr lang="en-US" sz="1600"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a:xfrm>
            <a:off x="2514600" y="6356350"/>
            <a:ext cx="4419600" cy="365125"/>
          </a:xfrm>
        </p:spPr>
        <p:txBody>
          <a:bodyPr/>
          <a:lstStyle/>
          <a:p>
            <a:r>
              <a:rPr lang="en-US" dirty="0" smtClean="0">
                <a:solidFill>
                  <a:prstClr val="black">
                    <a:tint val="75000"/>
                  </a:prstClr>
                </a:solidFill>
              </a:rPr>
              <a:t>*Results compiled by Mission Health System Research Institute</a:t>
            </a:r>
            <a:endParaRPr lang="en-US" dirty="0">
              <a:solidFill>
                <a:prstClr val="black">
                  <a:tint val="75000"/>
                </a:prstClr>
              </a:solidFill>
            </a:endParaRPr>
          </a:p>
        </p:txBody>
      </p:sp>
      <p:pic>
        <p:nvPicPr>
          <p:cNvPr id="7" name="Picture 1"/>
          <p:cNvPicPr>
            <a:picLocks noChangeAspect="1" noChangeArrowheads="1"/>
          </p:cNvPicPr>
          <p:nvPr/>
        </p:nvPicPr>
        <p:blipFill>
          <a:blip r:embed="rId3" cstate="print"/>
          <a:srcRect/>
          <a:stretch>
            <a:fillRect/>
          </a:stretch>
        </p:blipFill>
        <p:spPr bwMode="auto">
          <a:xfrm>
            <a:off x="7162800" y="457201"/>
            <a:ext cx="1828800" cy="1011762"/>
          </a:xfrm>
          <a:prstGeom prst="rect">
            <a:avLst/>
          </a:prstGeom>
          <a:noFill/>
          <a:ln w="9525">
            <a:noFill/>
            <a:miter lim="800000"/>
            <a:headEnd/>
            <a:tailEnd/>
          </a:ln>
        </p:spPr>
      </p:pic>
    </p:spTree>
    <p:extLst>
      <p:ext uri="{BB962C8B-B14F-4D97-AF65-F5344CB8AC3E}">
        <p14:creationId xmlns:p14="http://schemas.microsoft.com/office/powerpoint/2010/main" val="2084965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prstClr val="black"/>
                </a:solidFill>
              </a:rPr>
              <a:t>Regional Asthma Disease Management Program</a:t>
            </a:r>
            <a:br>
              <a:rPr lang="en-US" sz="2000" b="1" dirty="0">
                <a:solidFill>
                  <a:prstClr val="black"/>
                </a:solidFill>
              </a:rPr>
            </a:br>
            <a:r>
              <a:rPr lang="en-US" sz="2000" b="1" dirty="0">
                <a:solidFill>
                  <a:prstClr val="black"/>
                </a:solidFill>
              </a:rPr>
              <a:t>Population-Based Healthcare</a:t>
            </a:r>
            <a:br>
              <a:rPr lang="en-US" sz="2000" b="1" dirty="0">
                <a:solidFill>
                  <a:prstClr val="black"/>
                </a:solidFill>
              </a:rPr>
            </a:br>
            <a:r>
              <a:rPr lang="en-US" sz="2000" b="1" dirty="0">
                <a:solidFill>
                  <a:prstClr val="black"/>
                </a:solidFill>
              </a:rPr>
              <a:t>Grant Outcomes Summary</a:t>
            </a:r>
            <a:endParaRPr lang="en-US" sz="1600" dirty="0"/>
          </a:p>
        </p:txBody>
      </p:sp>
      <p:graphicFrame>
        <p:nvGraphicFramePr>
          <p:cNvPr id="4" name="Content Placeholder 3"/>
          <p:cNvGraphicFramePr>
            <a:graphicFrameLocks noGrp="1"/>
          </p:cNvGraphicFramePr>
          <p:nvPr>
            <p:ph idx="1"/>
            <p:extLst/>
          </p:nvPr>
        </p:nvGraphicFramePr>
        <p:xfrm>
          <a:off x="457200" y="1600200"/>
          <a:ext cx="83058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a:xfrm>
            <a:off x="2133600" y="6356350"/>
            <a:ext cx="5410200" cy="365125"/>
          </a:xfrm>
        </p:spPr>
        <p:txBody>
          <a:bodyPr/>
          <a:lstStyle/>
          <a:p>
            <a:r>
              <a:rPr lang="en-US" dirty="0" smtClean="0">
                <a:solidFill>
                  <a:prstClr val="black">
                    <a:tint val="75000"/>
                  </a:prstClr>
                </a:solidFill>
              </a:rPr>
              <a:t>*Results compiled by Mission Health System Research Institute</a:t>
            </a:r>
            <a:endParaRPr lang="en-US" dirty="0">
              <a:solidFill>
                <a:prstClr val="black">
                  <a:tint val="75000"/>
                </a:prstClr>
              </a:solidFill>
            </a:endParaRPr>
          </a:p>
        </p:txBody>
      </p:sp>
      <p:pic>
        <p:nvPicPr>
          <p:cNvPr id="7" name="Picture 1"/>
          <p:cNvPicPr>
            <a:picLocks noChangeAspect="1" noChangeArrowheads="1"/>
          </p:cNvPicPr>
          <p:nvPr/>
        </p:nvPicPr>
        <p:blipFill>
          <a:blip r:embed="rId3" cstate="print"/>
          <a:srcRect/>
          <a:stretch>
            <a:fillRect/>
          </a:stretch>
        </p:blipFill>
        <p:spPr bwMode="auto">
          <a:xfrm>
            <a:off x="7162800" y="457201"/>
            <a:ext cx="1828800" cy="1011762"/>
          </a:xfrm>
          <a:prstGeom prst="rect">
            <a:avLst/>
          </a:prstGeom>
          <a:noFill/>
          <a:ln w="9525">
            <a:noFill/>
            <a:miter lim="800000"/>
            <a:headEnd/>
            <a:tailEnd/>
          </a:ln>
        </p:spPr>
      </p:pic>
    </p:spTree>
    <p:extLst>
      <p:ext uri="{BB962C8B-B14F-4D97-AF65-F5344CB8AC3E}">
        <p14:creationId xmlns:p14="http://schemas.microsoft.com/office/powerpoint/2010/main" val="1406672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prstClr val="black"/>
                </a:solidFill>
              </a:rPr>
              <a:t>Regional Asthma Disease Management Program</a:t>
            </a:r>
            <a:br>
              <a:rPr lang="en-US" sz="2000" b="1" dirty="0">
                <a:solidFill>
                  <a:prstClr val="black"/>
                </a:solidFill>
              </a:rPr>
            </a:br>
            <a:r>
              <a:rPr lang="en-US" sz="2000" b="1" dirty="0">
                <a:solidFill>
                  <a:prstClr val="black"/>
                </a:solidFill>
              </a:rPr>
              <a:t>Population-Based Healthcare</a:t>
            </a:r>
            <a:br>
              <a:rPr lang="en-US" sz="2000" b="1" dirty="0">
                <a:solidFill>
                  <a:prstClr val="black"/>
                </a:solidFill>
              </a:rPr>
            </a:br>
            <a:r>
              <a:rPr lang="en-US" sz="2000" b="1" dirty="0">
                <a:solidFill>
                  <a:prstClr val="black"/>
                </a:solidFill>
              </a:rPr>
              <a:t>Grant Outcomes Summary</a:t>
            </a:r>
            <a:endParaRPr lang="en-US" sz="1600" dirty="0"/>
          </a:p>
        </p:txBody>
      </p:sp>
      <p:pic>
        <p:nvPicPr>
          <p:cNvPr id="7" name="Picture 1"/>
          <p:cNvPicPr>
            <a:picLocks noChangeAspect="1" noChangeArrowheads="1"/>
          </p:cNvPicPr>
          <p:nvPr/>
        </p:nvPicPr>
        <p:blipFill>
          <a:blip r:embed="rId2" cstate="print"/>
          <a:srcRect/>
          <a:stretch>
            <a:fillRect/>
          </a:stretch>
        </p:blipFill>
        <p:spPr bwMode="auto">
          <a:xfrm>
            <a:off x="7162800" y="457201"/>
            <a:ext cx="1828800" cy="1011762"/>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20000"/>
          </a:bodyPr>
          <a:lstStyle/>
          <a:p>
            <a:pPr marL="0" lvl="0" indent="0" algn="ctr" eaLnBrk="0" fontAlgn="base" hangingPunct="0">
              <a:spcBef>
                <a:spcPct val="30000"/>
              </a:spcBef>
              <a:spcAft>
                <a:spcPct val="0"/>
              </a:spcAft>
              <a:buNone/>
            </a:pPr>
            <a:r>
              <a:rPr lang="en-US" sz="2400" b="1" dirty="0" smtClean="0">
                <a:solidFill>
                  <a:srgbClr val="000000"/>
                </a:solidFill>
                <a:latin typeface="Arial" charset="0"/>
              </a:rPr>
              <a:t>Social Determinants of Health</a:t>
            </a:r>
          </a:p>
          <a:p>
            <a:pPr marL="0" lvl="0" indent="0" eaLnBrk="0" fontAlgn="base" hangingPunct="0">
              <a:spcBef>
                <a:spcPct val="30000"/>
              </a:spcBef>
              <a:spcAft>
                <a:spcPct val="0"/>
              </a:spcAft>
              <a:buNone/>
            </a:pPr>
            <a:r>
              <a:rPr lang="en-US" sz="2400" dirty="0" smtClean="0">
                <a:solidFill>
                  <a:srgbClr val="000000"/>
                </a:solidFill>
                <a:latin typeface="Arial" charset="0"/>
              </a:rPr>
              <a:t>Collaborations </a:t>
            </a:r>
            <a:r>
              <a:rPr lang="en-US" sz="2400" dirty="0">
                <a:solidFill>
                  <a:srgbClr val="000000"/>
                </a:solidFill>
                <a:latin typeface="Arial" charset="0"/>
              </a:rPr>
              <a:t>with various community organizations </a:t>
            </a:r>
            <a:r>
              <a:rPr lang="en-US" sz="2400" dirty="0" smtClean="0">
                <a:solidFill>
                  <a:srgbClr val="000000"/>
                </a:solidFill>
                <a:latin typeface="Arial" charset="0"/>
              </a:rPr>
              <a:t>are </a:t>
            </a:r>
            <a:r>
              <a:rPr lang="en-US" sz="2400" dirty="0">
                <a:solidFill>
                  <a:srgbClr val="000000"/>
                </a:solidFill>
                <a:latin typeface="Arial" charset="0"/>
              </a:rPr>
              <a:t>utilized to address other socioeconomic barriers and implement </a:t>
            </a:r>
            <a:r>
              <a:rPr lang="en-US" sz="2400" dirty="0" smtClean="0">
                <a:solidFill>
                  <a:srgbClr val="000000"/>
                </a:solidFill>
                <a:latin typeface="Arial" charset="0"/>
              </a:rPr>
              <a:t>solutions:</a:t>
            </a:r>
            <a:endParaRPr lang="en-US" sz="2400" dirty="0">
              <a:solidFill>
                <a:srgbClr val="000000"/>
              </a:solidFill>
              <a:latin typeface="Arial" charset="0"/>
            </a:endParaRPr>
          </a:p>
          <a:p>
            <a:pPr marL="0" lvl="0" indent="0" eaLnBrk="0" fontAlgn="base" hangingPunct="0">
              <a:spcBef>
                <a:spcPct val="30000"/>
              </a:spcBef>
              <a:spcAft>
                <a:spcPct val="0"/>
              </a:spcAft>
              <a:buNone/>
            </a:pPr>
            <a:endParaRPr lang="en-US" sz="1200" dirty="0" smtClean="0">
              <a:solidFill>
                <a:srgbClr val="000000"/>
              </a:solidFill>
              <a:latin typeface="Arial" charset="0"/>
            </a:endParaRPr>
          </a:p>
          <a:p>
            <a:r>
              <a:rPr lang="en-US" sz="2000" dirty="0" smtClean="0">
                <a:solidFill>
                  <a:srgbClr val="000000"/>
                </a:solidFill>
              </a:rPr>
              <a:t>Regional churches</a:t>
            </a:r>
          </a:p>
          <a:p>
            <a:r>
              <a:rPr lang="en-US" sz="2000" dirty="0" smtClean="0">
                <a:solidFill>
                  <a:srgbClr val="000000"/>
                </a:solidFill>
              </a:rPr>
              <a:t>Youth Groups</a:t>
            </a:r>
          </a:p>
          <a:p>
            <a:r>
              <a:rPr lang="en-US" sz="2000" dirty="0" err="1" smtClean="0">
                <a:solidFill>
                  <a:srgbClr val="000000"/>
                </a:solidFill>
              </a:rPr>
              <a:t>Eblen</a:t>
            </a:r>
            <a:r>
              <a:rPr lang="en-US" sz="2000" dirty="0" smtClean="0">
                <a:solidFill>
                  <a:srgbClr val="000000"/>
                </a:solidFill>
              </a:rPr>
              <a:t> Foundation</a:t>
            </a:r>
          </a:p>
          <a:p>
            <a:r>
              <a:rPr lang="en-US" sz="2000" dirty="0" smtClean="0">
                <a:solidFill>
                  <a:srgbClr val="000000"/>
                </a:solidFill>
              </a:rPr>
              <a:t>Food Services</a:t>
            </a:r>
          </a:p>
          <a:p>
            <a:r>
              <a:rPr lang="en-US" sz="2000" dirty="0" smtClean="0">
                <a:solidFill>
                  <a:srgbClr val="000000"/>
                </a:solidFill>
              </a:rPr>
              <a:t>Pest </a:t>
            </a:r>
            <a:r>
              <a:rPr lang="en-US" sz="2000" dirty="0">
                <a:solidFill>
                  <a:srgbClr val="000000"/>
                </a:solidFill>
              </a:rPr>
              <a:t>Management </a:t>
            </a:r>
            <a:r>
              <a:rPr lang="en-US" sz="2000" dirty="0" smtClean="0">
                <a:solidFill>
                  <a:srgbClr val="000000"/>
                </a:solidFill>
              </a:rPr>
              <a:t>entities</a:t>
            </a:r>
          </a:p>
          <a:p>
            <a:r>
              <a:rPr lang="en-US" sz="2000" dirty="0">
                <a:solidFill>
                  <a:srgbClr val="000000"/>
                </a:solidFill>
              </a:rPr>
              <a:t>S</a:t>
            </a:r>
            <a:r>
              <a:rPr lang="en-US" sz="2000" dirty="0" smtClean="0">
                <a:solidFill>
                  <a:srgbClr val="000000"/>
                </a:solidFill>
              </a:rPr>
              <a:t>ocial Services</a:t>
            </a:r>
          </a:p>
          <a:p>
            <a:r>
              <a:rPr lang="en-US" sz="2000" smtClean="0">
                <a:solidFill>
                  <a:srgbClr val="000000"/>
                </a:solidFill>
              </a:rPr>
              <a:t>Non-profit organizations</a:t>
            </a:r>
            <a:endParaRPr lang="en-US" sz="2000" dirty="0">
              <a:solidFill>
                <a:srgbClr val="000000"/>
              </a:solidFill>
            </a:endParaRPr>
          </a:p>
          <a:p>
            <a:pPr marL="0" indent="0" algn="ctr">
              <a:buNone/>
            </a:pPr>
            <a:r>
              <a:rPr lang="en-US" sz="5400" dirty="0" smtClean="0"/>
              <a:t>$88,901 + medications</a:t>
            </a:r>
            <a:endParaRPr lang="en-US" sz="5400" dirty="0"/>
          </a:p>
        </p:txBody>
      </p:sp>
    </p:spTree>
    <p:extLst>
      <p:ext uri="{BB962C8B-B14F-4D97-AF65-F5344CB8AC3E}">
        <p14:creationId xmlns:p14="http://schemas.microsoft.com/office/powerpoint/2010/main" val="3659427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a:xfrm>
            <a:off x="1284288" y="285750"/>
            <a:ext cx="6553200" cy="906463"/>
          </a:xfrm>
        </p:spPr>
        <p:txBody>
          <a:bodyPr/>
          <a:lstStyle/>
          <a:p>
            <a:pPr eaLnBrk="1" hangingPunct="1"/>
            <a:r>
              <a:rPr lang="en-US" sz="4000" b="1" dirty="0" smtClean="0">
                <a:solidFill>
                  <a:srgbClr val="0070C0"/>
                </a:solidFill>
              </a:rPr>
              <a:t>Building the System</a:t>
            </a:r>
          </a:p>
        </p:txBody>
      </p:sp>
      <p:sp>
        <p:nvSpPr>
          <p:cNvPr id="6147" name="Content Placeholder 2"/>
          <p:cNvSpPr txBox="1">
            <a:spLocks/>
          </p:cNvSpPr>
          <p:nvPr/>
        </p:nvSpPr>
        <p:spPr bwMode="auto">
          <a:xfrm>
            <a:off x="457200" y="1295400"/>
            <a:ext cx="8424863" cy="395288"/>
          </a:xfrm>
          <a:prstGeom prst="rect">
            <a:avLst/>
          </a:prstGeom>
          <a:noFill/>
          <a:ln w="9525">
            <a:noFill/>
            <a:miter lim="800000"/>
            <a:headEnd/>
            <a:tailEnd/>
          </a:ln>
        </p:spPr>
        <p:txBody>
          <a:bodyPr/>
          <a:lstStyle/>
          <a:p>
            <a:pPr algn="ctr">
              <a:spcBef>
                <a:spcPct val="20000"/>
              </a:spcBef>
            </a:pPr>
            <a:r>
              <a:rPr lang="en-US" sz="2700" b="1" dirty="0">
                <a:solidFill>
                  <a:srgbClr val="000000"/>
                </a:solidFill>
              </a:rPr>
              <a:t>Conduct Needs Based Planning</a:t>
            </a:r>
            <a:r>
              <a:rPr lang="en-US" sz="2000" b="1" dirty="0">
                <a:solidFill>
                  <a:srgbClr val="000000"/>
                </a:solidFill>
              </a:rPr>
              <a:t>:</a:t>
            </a:r>
          </a:p>
        </p:txBody>
      </p:sp>
      <p:pic>
        <p:nvPicPr>
          <p:cNvPr id="6151" name="Picture 2"/>
          <p:cNvPicPr>
            <a:picLocks noChangeAspect="1"/>
          </p:cNvPicPr>
          <p:nvPr/>
        </p:nvPicPr>
        <p:blipFill>
          <a:blip r:embed="rId3" cstate="print"/>
          <a:srcRect/>
          <a:stretch>
            <a:fillRect/>
          </a:stretch>
        </p:blipFill>
        <p:spPr bwMode="auto">
          <a:xfrm>
            <a:off x="165100" y="2301875"/>
            <a:ext cx="8813800" cy="2254250"/>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7162800" y="381000"/>
            <a:ext cx="1752600" cy="9696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5257800"/>
            <a:ext cx="4572000" cy="1323439"/>
          </a:xfrm>
          <a:prstGeom prst="rect">
            <a:avLst/>
          </a:prstGeom>
        </p:spPr>
        <p:txBody>
          <a:bodyPr>
            <a:spAutoFit/>
          </a:bodyPr>
          <a:lstStyle/>
          <a:p>
            <a:pPr algn="ctr"/>
            <a:r>
              <a:rPr lang="en-US" sz="1600" i="1" dirty="0" smtClean="0">
                <a:solidFill>
                  <a:srgbClr val="FF0000"/>
                </a:solidFill>
              </a:rPr>
              <a:t>The </a:t>
            </a:r>
            <a:r>
              <a:rPr lang="en-US" sz="1600" i="1" dirty="0">
                <a:solidFill>
                  <a:srgbClr val="FF0000"/>
                </a:solidFill>
              </a:rPr>
              <a:t>Regional Asthma </a:t>
            </a:r>
            <a:r>
              <a:rPr lang="en-US" sz="1600" i="1" dirty="0" smtClean="0">
                <a:solidFill>
                  <a:srgbClr val="FF0000"/>
                </a:solidFill>
              </a:rPr>
              <a:t>Disease Management </a:t>
            </a:r>
            <a:r>
              <a:rPr lang="en-US" sz="1600" i="1" dirty="0">
                <a:solidFill>
                  <a:srgbClr val="FF0000"/>
                </a:solidFill>
              </a:rPr>
              <a:t>Program embraces the holistic approach to patient care through compassion and patient advocacy.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535781"/>
            <a:ext cx="342899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p:cNvPicPr>
            <a:picLocks noChangeAspect="1" noChangeArrowheads="1"/>
          </p:cNvPicPr>
          <p:nvPr/>
        </p:nvPicPr>
        <p:blipFill>
          <a:blip r:embed="rId4" cstate="print"/>
          <a:srcRect/>
          <a:stretch>
            <a:fillRect/>
          </a:stretch>
        </p:blipFill>
        <p:spPr bwMode="auto">
          <a:xfrm>
            <a:off x="6705600" y="457200"/>
            <a:ext cx="1981200" cy="1096076"/>
          </a:xfrm>
          <a:prstGeom prst="rect">
            <a:avLst/>
          </a:prstGeom>
          <a:noFill/>
          <a:ln w="9525">
            <a:noFill/>
            <a:miter lim="800000"/>
            <a:headEnd/>
            <a:tailEnd/>
          </a:ln>
        </p:spPr>
      </p:pic>
    </p:spTree>
    <p:extLst>
      <p:ext uri="{BB962C8B-B14F-4D97-AF65-F5344CB8AC3E}">
        <p14:creationId xmlns:p14="http://schemas.microsoft.com/office/powerpoint/2010/main" val="64887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1284288" y="285750"/>
            <a:ext cx="6553200" cy="906463"/>
          </a:xfrm>
        </p:spPr>
        <p:txBody>
          <a:bodyPr/>
          <a:lstStyle/>
          <a:p>
            <a:pPr eaLnBrk="1" hangingPunct="1"/>
            <a:r>
              <a:rPr lang="en-US" sz="4000" b="1" dirty="0" smtClean="0">
                <a:solidFill>
                  <a:srgbClr val="0070C0"/>
                </a:solidFill>
              </a:rPr>
              <a:t>Building the System</a:t>
            </a:r>
          </a:p>
        </p:txBody>
      </p:sp>
      <p:sp>
        <p:nvSpPr>
          <p:cNvPr id="7174" name="Content Placeholder 2"/>
          <p:cNvSpPr txBox="1">
            <a:spLocks/>
          </p:cNvSpPr>
          <p:nvPr/>
        </p:nvSpPr>
        <p:spPr bwMode="auto">
          <a:xfrm>
            <a:off x="457200" y="1066800"/>
            <a:ext cx="8424863" cy="5638800"/>
          </a:xfrm>
          <a:prstGeom prst="rect">
            <a:avLst/>
          </a:prstGeom>
          <a:noFill/>
          <a:ln w="9525">
            <a:noFill/>
            <a:miter lim="800000"/>
            <a:headEnd/>
            <a:tailEnd/>
          </a:ln>
        </p:spPr>
        <p:txBody>
          <a:bodyPr/>
          <a:lstStyle/>
          <a:p>
            <a:pPr algn="ctr">
              <a:spcBef>
                <a:spcPct val="20000"/>
              </a:spcBef>
            </a:pPr>
            <a:r>
              <a:rPr lang="en-US" sz="2400" b="1" dirty="0">
                <a:solidFill>
                  <a:srgbClr val="000000"/>
                </a:solidFill>
              </a:rPr>
              <a:t>Focus on Resource Strategy at Every </a:t>
            </a:r>
            <a:r>
              <a:rPr lang="en-US" sz="2400" b="1" dirty="0" smtClean="0">
                <a:solidFill>
                  <a:srgbClr val="000000"/>
                </a:solidFill>
              </a:rPr>
              <a:t>Step</a:t>
            </a:r>
          </a:p>
          <a:p>
            <a:pPr>
              <a:spcBef>
                <a:spcPct val="20000"/>
              </a:spcBef>
            </a:pPr>
            <a:endParaRPr lang="en-US" sz="2000" b="1" dirty="0">
              <a:solidFill>
                <a:srgbClr val="000000"/>
              </a:solidFill>
            </a:endParaRPr>
          </a:p>
          <a:p>
            <a:pPr marL="800100" lvl="1" indent="-342900">
              <a:spcBef>
                <a:spcPct val="20000"/>
              </a:spcBef>
              <a:buFont typeface="Arial" charset="0"/>
              <a:buChar char="•"/>
            </a:pPr>
            <a:r>
              <a:rPr lang="en-US" sz="1600" b="1" i="1" dirty="0">
                <a:solidFill>
                  <a:srgbClr val="000000"/>
                </a:solidFill>
              </a:rPr>
              <a:t>Utilize Community Partnerships</a:t>
            </a:r>
            <a:r>
              <a:rPr lang="en-US" sz="1600" b="1" i="1" dirty="0" smtClean="0">
                <a:solidFill>
                  <a:srgbClr val="000000"/>
                </a:solidFill>
              </a:rPr>
              <a:t>:</a:t>
            </a:r>
          </a:p>
          <a:p>
            <a:pPr marL="1257300" lvl="2" indent="-342900">
              <a:spcBef>
                <a:spcPct val="20000"/>
              </a:spcBef>
              <a:buFont typeface="Arial" charset="0"/>
              <a:buChar char="•"/>
            </a:pPr>
            <a:r>
              <a:rPr lang="en-US" sz="1600" b="0" dirty="0" smtClean="0">
                <a:solidFill>
                  <a:srgbClr val="000000"/>
                </a:solidFill>
              </a:rPr>
              <a:t>Faith-based organizations</a:t>
            </a:r>
          </a:p>
          <a:p>
            <a:pPr marL="1257300" lvl="2" indent="-342900">
              <a:spcBef>
                <a:spcPct val="20000"/>
              </a:spcBef>
              <a:buFont typeface="Arial" charset="0"/>
              <a:buChar char="•"/>
            </a:pPr>
            <a:r>
              <a:rPr lang="en-US" sz="1600" b="0" dirty="0" smtClean="0">
                <a:solidFill>
                  <a:srgbClr val="000000"/>
                </a:solidFill>
              </a:rPr>
              <a:t>WNC School systems</a:t>
            </a:r>
          </a:p>
          <a:p>
            <a:pPr marL="1257300" lvl="2" indent="-342900">
              <a:spcBef>
                <a:spcPct val="20000"/>
              </a:spcBef>
              <a:buFont typeface="Arial" charset="0"/>
              <a:buChar char="•"/>
            </a:pPr>
            <a:r>
              <a:rPr lang="en-US" sz="1600" b="0" dirty="0" smtClean="0">
                <a:solidFill>
                  <a:srgbClr val="000000"/>
                </a:solidFill>
              </a:rPr>
              <a:t>WNC Child care centers</a:t>
            </a:r>
            <a:endParaRPr lang="en-US" sz="1600" b="0" dirty="0">
              <a:solidFill>
                <a:srgbClr val="000000"/>
              </a:solidFill>
            </a:endParaRPr>
          </a:p>
          <a:p>
            <a:pPr marL="1257300" lvl="2" indent="-342900">
              <a:spcBef>
                <a:spcPct val="20000"/>
              </a:spcBef>
              <a:buFont typeface="Arial" charset="0"/>
              <a:buChar char="•"/>
            </a:pPr>
            <a:r>
              <a:rPr lang="en-US" sz="1600" b="0" dirty="0" smtClean="0">
                <a:solidFill>
                  <a:srgbClr val="000000"/>
                </a:solidFill>
              </a:rPr>
              <a:t>Charitable </a:t>
            </a:r>
            <a:r>
              <a:rPr lang="en-US" sz="1600" b="0" dirty="0">
                <a:solidFill>
                  <a:srgbClr val="000000"/>
                </a:solidFill>
              </a:rPr>
              <a:t>community partners </a:t>
            </a:r>
            <a:endParaRPr lang="en-US" sz="1600" b="0" dirty="0" smtClean="0">
              <a:solidFill>
                <a:srgbClr val="000000"/>
              </a:solidFill>
            </a:endParaRPr>
          </a:p>
          <a:p>
            <a:pPr marL="1257300" lvl="2" indent="-342900">
              <a:spcBef>
                <a:spcPct val="20000"/>
              </a:spcBef>
              <a:buFont typeface="Arial" charset="0"/>
              <a:buChar char="•"/>
            </a:pPr>
            <a:endParaRPr lang="en-US" sz="1600" b="0" dirty="0" smtClean="0">
              <a:solidFill>
                <a:srgbClr val="000000"/>
              </a:solidFill>
            </a:endParaRPr>
          </a:p>
          <a:p>
            <a:pPr marL="800100" lvl="1" indent="-342900">
              <a:spcBef>
                <a:spcPct val="20000"/>
              </a:spcBef>
              <a:buFont typeface="Arial" charset="0"/>
              <a:buChar char="•"/>
            </a:pPr>
            <a:r>
              <a:rPr lang="en-US" sz="1600" i="1" dirty="0" smtClean="0">
                <a:solidFill>
                  <a:srgbClr val="000000"/>
                </a:solidFill>
              </a:rPr>
              <a:t>State Partnerships:</a:t>
            </a:r>
          </a:p>
          <a:p>
            <a:pPr marL="1257300" lvl="2" indent="-342900">
              <a:spcBef>
                <a:spcPct val="20000"/>
              </a:spcBef>
              <a:buFont typeface="Arial" charset="0"/>
              <a:buChar char="•"/>
            </a:pPr>
            <a:r>
              <a:rPr lang="en-US" sz="1600" b="0" dirty="0" smtClean="0">
                <a:solidFill>
                  <a:srgbClr val="000000"/>
                </a:solidFill>
              </a:rPr>
              <a:t>NC Division of Public Health</a:t>
            </a:r>
          </a:p>
          <a:p>
            <a:pPr marL="1257300" lvl="2" indent="-342900">
              <a:spcBef>
                <a:spcPct val="20000"/>
              </a:spcBef>
              <a:buFont typeface="Arial" charset="0"/>
              <a:buChar char="•"/>
            </a:pPr>
            <a:r>
              <a:rPr lang="en-US" sz="1600" b="0" dirty="0" smtClean="0">
                <a:solidFill>
                  <a:srgbClr val="000000"/>
                </a:solidFill>
              </a:rPr>
              <a:t>NC Asthma Program</a:t>
            </a:r>
          </a:p>
          <a:p>
            <a:pPr marL="1257300" lvl="2" indent="-342900">
              <a:spcBef>
                <a:spcPct val="20000"/>
              </a:spcBef>
              <a:buFont typeface="Arial" charset="0"/>
              <a:buChar char="•"/>
            </a:pPr>
            <a:r>
              <a:rPr lang="en-US" sz="1600" b="0" dirty="0" smtClean="0">
                <a:solidFill>
                  <a:srgbClr val="000000"/>
                </a:solidFill>
              </a:rPr>
              <a:t>Asthma Alliance of NC</a:t>
            </a:r>
          </a:p>
          <a:p>
            <a:pPr marL="1257300" lvl="2" indent="-342900">
              <a:spcBef>
                <a:spcPct val="20000"/>
              </a:spcBef>
              <a:buFont typeface="Arial" charset="0"/>
              <a:buChar char="•"/>
            </a:pPr>
            <a:endParaRPr lang="en-US" sz="1600" b="0" dirty="0" smtClean="0">
              <a:solidFill>
                <a:srgbClr val="000000"/>
              </a:solidFill>
            </a:endParaRPr>
          </a:p>
          <a:p>
            <a:pPr marL="800100" lvl="1" indent="-342900">
              <a:spcBef>
                <a:spcPct val="20000"/>
              </a:spcBef>
              <a:buFont typeface="Arial" charset="0"/>
              <a:buChar char="•"/>
            </a:pPr>
            <a:r>
              <a:rPr lang="en-US" sz="1600" i="1" dirty="0" smtClean="0">
                <a:solidFill>
                  <a:srgbClr val="000000"/>
                </a:solidFill>
              </a:rPr>
              <a:t>National Partnerships:</a:t>
            </a:r>
          </a:p>
          <a:p>
            <a:pPr marL="1257300" lvl="2" indent="-342900">
              <a:spcBef>
                <a:spcPct val="20000"/>
              </a:spcBef>
              <a:buFont typeface="Arial" charset="0"/>
              <a:buChar char="•"/>
            </a:pPr>
            <a:r>
              <a:rPr lang="en-US" sz="1600" b="0" dirty="0" smtClean="0">
                <a:solidFill>
                  <a:srgbClr val="000000"/>
                </a:solidFill>
              </a:rPr>
              <a:t>National Heart, Lung, and Blood Institute</a:t>
            </a:r>
          </a:p>
          <a:p>
            <a:pPr marL="1257300" lvl="2" indent="-342900">
              <a:spcBef>
                <a:spcPct val="20000"/>
              </a:spcBef>
              <a:buFont typeface="Arial" charset="0"/>
              <a:buChar char="•"/>
            </a:pPr>
            <a:r>
              <a:rPr lang="en-US" sz="1600" b="0" dirty="0" smtClean="0">
                <a:solidFill>
                  <a:srgbClr val="000000"/>
                </a:solidFill>
              </a:rPr>
              <a:t>Asthma Allergy Foundation of America</a:t>
            </a:r>
          </a:p>
          <a:p>
            <a:pPr marL="1257300" lvl="2" indent="-342900">
              <a:spcBef>
                <a:spcPct val="20000"/>
              </a:spcBef>
              <a:buFont typeface="Arial" charset="0"/>
              <a:buChar char="•"/>
            </a:pPr>
            <a:r>
              <a:rPr lang="en-US" sz="1600" b="0" dirty="0" smtClean="0">
                <a:solidFill>
                  <a:srgbClr val="000000"/>
                </a:solidFill>
              </a:rPr>
              <a:t>National Environmental Health Association</a:t>
            </a:r>
          </a:p>
          <a:p>
            <a:pPr marL="1257300" lvl="2" indent="-342900">
              <a:spcBef>
                <a:spcPct val="20000"/>
              </a:spcBef>
              <a:buFont typeface="Arial" charset="0"/>
              <a:buChar char="•"/>
            </a:pPr>
            <a:r>
              <a:rPr lang="en-US" sz="1600" b="0" dirty="0" smtClean="0">
                <a:solidFill>
                  <a:srgbClr val="000000"/>
                </a:solidFill>
              </a:rPr>
              <a:t>National Center for Healthy Housing</a:t>
            </a:r>
            <a:endParaRPr lang="en-US" sz="1600" b="0" dirty="0">
              <a:solidFill>
                <a:srgbClr val="000000"/>
              </a:solidFill>
            </a:endParaRPr>
          </a:p>
        </p:txBody>
      </p:sp>
      <p:pic>
        <p:nvPicPr>
          <p:cNvPr id="5" name="Picture 1"/>
          <p:cNvPicPr>
            <a:picLocks noChangeAspect="1" noChangeArrowheads="1"/>
          </p:cNvPicPr>
          <p:nvPr/>
        </p:nvPicPr>
        <p:blipFill>
          <a:blip r:embed="rId3" cstate="print"/>
          <a:srcRect/>
          <a:stretch>
            <a:fillRect/>
          </a:stretch>
        </p:blipFill>
        <p:spPr bwMode="auto">
          <a:xfrm>
            <a:off x="7162800" y="0"/>
            <a:ext cx="1752600" cy="9696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0"/>
            <a:ext cx="8229600" cy="1143000"/>
          </a:xfrm>
        </p:spPr>
        <p:txBody>
          <a:bodyPr>
            <a:noAutofit/>
          </a:bodyPr>
          <a:lstStyle/>
          <a:p>
            <a:pPr eaLnBrk="1" hangingPunct="1">
              <a:defRPr/>
            </a:pPr>
            <a:r>
              <a:rPr lang="en-US" sz="4000" b="1" dirty="0" smtClean="0">
                <a:solidFill>
                  <a:schemeClr val="accent1"/>
                </a:solidFill>
              </a:rPr>
              <a:t>Our Typical Patient</a:t>
            </a:r>
          </a:p>
        </p:txBody>
      </p:sp>
      <p:sp>
        <p:nvSpPr>
          <p:cNvPr id="19459" name="Rectangle 3"/>
          <p:cNvSpPr>
            <a:spLocks noGrp="1" noChangeArrowheads="1"/>
          </p:cNvSpPr>
          <p:nvPr>
            <p:ph idx="1"/>
          </p:nvPr>
        </p:nvSpPr>
        <p:spPr>
          <a:xfrm>
            <a:off x="1143000" y="2209800"/>
            <a:ext cx="6705600" cy="3846513"/>
          </a:xfrm>
        </p:spPr>
        <p:txBody>
          <a:bodyPr/>
          <a:lstStyle/>
          <a:p>
            <a:pPr eaLnBrk="1" hangingPunct="1"/>
            <a:r>
              <a:rPr lang="en-US" sz="2800" dirty="0" smtClean="0"/>
              <a:t>Uninsured or underinsured</a:t>
            </a:r>
          </a:p>
          <a:p>
            <a:pPr eaLnBrk="1" hangingPunct="1"/>
            <a:r>
              <a:rPr lang="en-US" sz="2800" dirty="0" smtClean="0"/>
              <a:t>Poor socioeconomic status</a:t>
            </a:r>
          </a:p>
          <a:p>
            <a:pPr eaLnBrk="1" hangingPunct="1"/>
            <a:r>
              <a:rPr lang="en-US" sz="2800" dirty="0" smtClean="0"/>
              <a:t>Average patient age 8</a:t>
            </a:r>
            <a:r>
              <a:rPr lang="en-US" sz="2800" dirty="0" smtClean="0">
                <a:solidFill>
                  <a:srgbClr val="0070C0"/>
                </a:solidFill>
              </a:rPr>
              <a:t> </a:t>
            </a:r>
            <a:endParaRPr lang="en-US" sz="2800" dirty="0" smtClean="0"/>
          </a:p>
          <a:p>
            <a:pPr eaLnBrk="1" hangingPunct="1"/>
            <a:r>
              <a:rPr lang="en-US" sz="2800" dirty="0" smtClean="0"/>
              <a:t>Variety of ethnic groups</a:t>
            </a:r>
          </a:p>
          <a:p>
            <a:pPr eaLnBrk="1" hangingPunct="1"/>
            <a:r>
              <a:rPr lang="en-US" sz="2800" dirty="0" smtClean="0"/>
              <a:t>Single parent home</a:t>
            </a:r>
          </a:p>
          <a:p>
            <a:pPr eaLnBrk="1" hangingPunct="1"/>
            <a:endParaRPr lang="en-US" dirty="0" smtClean="0"/>
          </a:p>
        </p:txBody>
      </p:sp>
      <p:pic>
        <p:nvPicPr>
          <p:cNvPr id="6" name="Picture 1"/>
          <p:cNvPicPr>
            <a:picLocks noChangeAspect="1" noChangeArrowheads="1"/>
          </p:cNvPicPr>
          <p:nvPr/>
        </p:nvPicPr>
        <p:blipFill>
          <a:blip r:embed="rId3" cstate="print"/>
          <a:srcRect/>
          <a:stretch>
            <a:fillRect/>
          </a:stretch>
        </p:blipFill>
        <p:spPr bwMode="auto">
          <a:xfrm>
            <a:off x="7162800" y="381000"/>
            <a:ext cx="1752600" cy="9696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02947"/>
            <a:ext cx="8965881" cy="6735000"/>
          </a:xfrm>
          <a:prstGeom prst="rect">
            <a:avLst/>
          </a:prstGeom>
        </p:spPr>
      </p:pic>
    </p:spTree>
    <p:extLst>
      <p:ext uri="{BB962C8B-B14F-4D97-AF65-F5344CB8AC3E}">
        <p14:creationId xmlns:p14="http://schemas.microsoft.com/office/powerpoint/2010/main" val="89604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42913" y="838200"/>
            <a:ext cx="8243887" cy="762000"/>
          </a:xfrm>
        </p:spPr>
        <p:txBody>
          <a:bodyPr>
            <a:normAutofit/>
          </a:bodyPr>
          <a:lstStyle/>
          <a:p>
            <a:pPr eaLnBrk="1" hangingPunct="1">
              <a:defRPr/>
            </a:pPr>
            <a:r>
              <a:rPr lang="en-US" sz="4000" b="1" dirty="0" smtClean="0">
                <a:solidFill>
                  <a:srgbClr val="4F81BD"/>
                </a:solidFill>
              </a:rPr>
              <a:t>Clinical Assessment</a:t>
            </a:r>
          </a:p>
        </p:txBody>
      </p:sp>
      <p:sp>
        <p:nvSpPr>
          <p:cNvPr id="21507" name="Rectangle 4"/>
          <p:cNvSpPr>
            <a:spLocks noGrp="1" noChangeArrowheads="1"/>
          </p:cNvSpPr>
          <p:nvPr>
            <p:ph type="body" sz="half" idx="1"/>
          </p:nvPr>
        </p:nvSpPr>
        <p:spPr>
          <a:xfrm>
            <a:off x="1181100" y="1600200"/>
            <a:ext cx="6781800" cy="4684713"/>
          </a:xfrm>
        </p:spPr>
        <p:txBody>
          <a:bodyPr>
            <a:normAutofit/>
          </a:bodyPr>
          <a:lstStyle/>
          <a:p>
            <a:pPr eaLnBrk="1" hangingPunct="1"/>
            <a:r>
              <a:rPr lang="en-US" sz="2800" dirty="0" smtClean="0"/>
              <a:t>Lung Spirometry with pre/post bronchodilator</a:t>
            </a:r>
          </a:p>
          <a:p>
            <a:pPr eaLnBrk="1" hangingPunct="1"/>
            <a:r>
              <a:rPr lang="en-US" sz="2800" dirty="0" smtClean="0"/>
              <a:t>FeNO (a measurement of inflammation by assessment of nitric oxide concentrations)</a:t>
            </a:r>
          </a:p>
          <a:p>
            <a:pPr eaLnBrk="1" hangingPunct="1"/>
            <a:r>
              <a:rPr lang="en-US" sz="2800" dirty="0" smtClean="0"/>
              <a:t>Exercise Challenge</a:t>
            </a:r>
          </a:p>
          <a:p>
            <a:pPr eaLnBrk="1" hangingPunct="1"/>
            <a:r>
              <a:rPr lang="en-US" sz="2800" dirty="0" smtClean="0"/>
              <a:t>Peak Flow Meter Monitoring</a:t>
            </a:r>
          </a:p>
          <a:p>
            <a:pPr eaLnBrk="1" hangingPunct="1"/>
            <a:r>
              <a:rPr lang="en-US" sz="2800" dirty="0" smtClean="0"/>
              <a:t>Symptom Diary Usage</a:t>
            </a:r>
          </a:p>
          <a:p>
            <a:pPr eaLnBrk="1" hangingPunct="1"/>
            <a:r>
              <a:rPr lang="en-US" sz="2800" dirty="0" smtClean="0"/>
              <a:t>Quality of Life questionnaire </a:t>
            </a:r>
          </a:p>
          <a:p>
            <a:pPr eaLnBrk="1" hangingPunct="1"/>
            <a:r>
              <a:rPr lang="en-US" sz="2800" dirty="0" smtClean="0"/>
              <a:t>Vital signs</a:t>
            </a:r>
          </a:p>
          <a:p>
            <a:pPr eaLnBrk="1" hangingPunct="1"/>
            <a:endParaRPr lang="en-US" sz="2800" dirty="0" smtClean="0"/>
          </a:p>
        </p:txBody>
      </p:sp>
      <p:pic>
        <p:nvPicPr>
          <p:cNvPr id="6" name="Picture 1"/>
          <p:cNvPicPr>
            <a:picLocks noChangeAspect="1" noChangeArrowheads="1"/>
          </p:cNvPicPr>
          <p:nvPr/>
        </p:nvPicPr>
        <p:blipFill>
          <a:blip r:embed="rId3" cstate="print"/>
          <a:srcRect/>
          <a:stretch>
            <a:fillRect/>
          </a:stretch>
        </p:blipFill>
        <p:spPr bwMode="auto">
          <a:xfrm>
            <a:off x="7162800" y="381000"/>
            <a:ext cx="1752600" cy="9696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0"/>
            <a:ext cx="8229600" cy="762000"/>
          </a:xfrm>
        </p:spPr>
        <p:txBody>
          <a:bodyPr>
            <a:normAutofit/>
          </a:bodyPr>
          <a:lstStyle/>
          <a:p>
            <a:pPr eaLnBrk="1" hangingPunct="1">
              <a:defRPr/>
            </a:pPr>
            <a:r>
              <a:rPr lang="en-US" sz="4000" b="1" dirty="0" smtClean="0">
                <a:solidFill>
                  <a:srgbClr val="4F81BD"/>
                </a:solidFill>
              </a:rPr>
              <a:t>Patient Education</a:t>
            </a:r>
          </a:p>
        </p:txBody>
      </p:sp>
      <p:sp>
        <p:nvSpPr>
          <p:cNvPr id="22531" name="Rectangle 3"/>
          <p:cNvSpPr>
            <a:spLocks noGrp="1" noChangeArrowheads="1"/>
          </p:cNvSpPr>
          <p:nvPr>
            <p:ph idx="1"/>
          </p:nvPr>
        </p:nvSpPr>
        <p:spPr>
          <a:xfrm>
            <a:off x="1219200" y="1905000"/>
            <a:ext cx="7315200" cy="4221163"/>
          </a:xfrm>
        </p:spPr>
        <p:txBody>
          <a:bodyPr/>
          <a:lstStyle/>
          <a:p>
            <a:pPr eaLnBrk="1" hangingPunct="1"/>
            <a:r>
              <a:rPr lang="en-US" sz="2800" dirty="0" smtClean="0"/>
              <a:t>Pathophysiology of asthma</a:t>
            </a:r>
          </a:p>
          <a:p>
            <a:pPr eaLnBrk="1" hangingPunct="1"/>
            <a:r>
              <a:rPr lang="en-US" sz="2800" dirty="0" smtClean="0"/>
              <a:t>Identification of triggers and avoidance measures</a:t>
            </a:r>
          </a:p>
          <a:p>
            <a:pPr eaLnBrk="1" hangingPunct="1"/>
            <a:r>
              <a:rPr lang="en-US" sz="2800" dirty="0" smtClean="0"/>
              <a:t>Identification of early and/or late warning signs</a:t>
            </a:r>
          </a:p>
          <a:p>
            <a:pPr eaLnBrk="1" hangingPunct="1"/>
            <a:r>
              <a:rPr lang="en-US" sz="2800" dirty="0" smtClean="0"/>
              <a:t>Appropriate use of device(s)</a:t>
            </a:r>
          </a:p>
          <a:p>
            <a:pPr eaLnBrk="1" hangingPunct="1"/>
            <a:r>
              <a:rPr lang="en-US" sz="2800" dirty="0" smtClean="0"/>
              <a:t>Empowering the patient self-manage</a:t>
            </a:r>
          </a:p>
          <a:p>
            <a:pPr eaLnBrk="1" hangingPunct="1"/>
            <a:endParaRPr lang="en-US" dirty="0" smtClean="0"/>
          </a:p>
        </p:txBody>
      </p:sp>
      <p:pic>
        <p:nvPicPr>
          <p:cNvPr id="7" name="Picture 1"/>
          <p:cNvPicPr>
            <a:picLocks noChangeAspect="1" noChangeArrowheads="1"/>
          </p:cNvPicPr>
          <p:nvPr/>
        </p:nvPicPr>
        <p:blipFill>
          <a:blip r:embed="rId3" cstate="print"/>
          <a:srcRect/>
          <a:stretch>
            <a:fillRect/>
          </a:stretch>
        </p:blipFill>
        <p:spPr bwMode="auto">
          <a:xfrm>
            <a:off x="7162800" y="381000"/>
            <a:ext cx="1752600" cy="9696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TotalTime>
  <Words>2890</Words>
  <Application>Microsoft Office PowerPoint</Application>
  <PresentationFormat>On-screen Show (4:3)</PresentationFormat>
  <Paragraphs>996</Paragraphs>
  <Slides>40</Slides>
  <Notes>25</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40</vt:i4>
      </vt:variant>
    </vt:vector>
  </HeadingPairs>
  <TitlesOfParts>
    <vt:vector size="59" baseType="lpstr">
      <vt:lpstr>ＭＳ Ｐゴシック</vt:lpstr>
      <vt:lpstr>Arial</vt:lpstr>
      <vt:lpstr>Calibri</vt:lpstr>
      <vt:lpstr>Calibri Light</vt:lpstr>
      <vt:lpstr>Comic Sans MS</vt:lpstr>
      <vt:lpstr>Times New Roman</vt:lpstr>
      <vt:lpstr>Verdana</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Building the System</vt:lpstr>
      <vt:lpstr>Building the System</vt:lpstr>
      <vt:lpstr>Our Typical Patient</vt:lpstr>
      <vt:lpstr>PowerPoint Presentation</vt:lpstr>
      <vt:lpstr>Clinical Assessment</vt:lpstr>
      <vt:lpstr>Patient Education</vt:lpstr>
      <vt:lpstr>Environmental Assessment </vt:lpstr>
      <vt:lpstr>Social Determinants of Health</vt:lpstr>
      <vt:lpstr>PowerPoint Presentation</vt:lpstr>
      <vt:lpstr>PowerPoint Presentation</vt:lpstr>
      <vt:lpstr>PowerPoint Presentation</vt:lpstr>
      <vt:lpstr>PowerPoint Presentation</vt:lpstr>
      <vt:lpstr>PowerPoint Presentation</vt:lpstr>
      <vt:lpstr>Health Promotion</vt:lpstr>
      <vt:lpstr>Evaluating the System</vt:lpstr>
      <vt:lpstr>National Asthma Control Initiative (NACI) </vt:lpstr>
      <vt:lpstr>Demographics</vt:lpstr>
      <vt:lpstr>PowerPoint Presentation</vt:lpstr>
      <vt:lpstr>PowerPoint Presentation</vt:lpstr>
      <vt:lpstr>PowerPoint Presentation</vt:lpstr>
      <vt:lpstr>PowerPoint Presentation</vt:lpstr>
      <vt:lpstr>Specific Program Activities  2009 - 2011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Asthma Disease Management Program Population-Based Healthcare Grant Outcomes Summary</vt:lpstr>
      <vt:lpstr>Regional Asthma Disease Management Program Population-Based Healthcare Grant Outcomes Summary</vt:lpstr>
      <vt:lpstr>Regional Asthma Disease Management Program Population-Based Healthcare Grant Outcomes Summary</vt:lpstr>
      <vt:lpstr>Regional Asthma Disease Management Program Population-Based Healthcare Grant Outcomes Summary</vt:lpstr>
      <vt:lpstr>Regional Asthma Disease Management Program Population-Based Healthcare Grant Outcomes Summary</vt:lpstr>
      <vt:lpstr>Regional Asthma Disease Management Program Population-Based Healthcare Grant Outcomes Summary</vt:lpstr>
      <vt:lpstr>PowerPoint Presentation</vt:lpstr>
    </vt:vector>
  </TitlesOfParts>
  <Company>Mission Hospitals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Disease Management</dc:title>
  <dc:creator>Melinda Shuler</dc:creator>
  <cp:lastModifiedBy>Melinda Shuler</cp:lastModifiedBy>
  <cp:revision>270</cp:revision>
  <cp:lastPrinted>2016-08-03T10:59:54Z</cp:lastPrinted>
  <dcterms:created xsi:type="dcterms:W3CDTF">2012-08-01T21:22:59Z</dcterms:created>
  <dcterms:modified xsi:type="dcterms:W3CDTF">2016-09-06T21:34:01Z</dcterms:modified>
</cp:coreProperties>
</file>